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6858000" cx="9144000"/>
  <p:notesSz cx="6858000" cy="9144000"/>
  <p:embeddedFontLst>
    <p:embeddedFont>
      <p:font typeface="Book Antiqua"/>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34" roundtripDataSignature="AMtx7mjXk45qUZzxNhHpSkJlobssQHVT7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BookAntiqua-bold.fntdata"/><Relationship Id="rId30" Type="http://schemas.openxmlformats.org/officeDocument/2006/relationships/font" Target="fonts/BookAntiqua-regular.fntdata"/><Relationship Id="rId11" Type="http://schemas.openxmlformats.org/officeDocument/2006/relationships/slide" Target="slides/slide6.xml"/><Relationship Id="rId33" Type="http://schemas.openxmlformats.org/officeDocument/2006/relationships/font" Target="fonts/BookAntiqua-boldItalic.fntdata"/><Relationship Id="rId10" Type="http://schemas.openxmlformats.org/officeDocument/2006/relationships/slide" Target="slides/slide5.xml"/><Relationship Id="rId32" Type="http://schemas.openxmlformats.org/officeDocument/2006/relationships/font" Target="fonts/BookAntiqua-italic.fntdata"/><Relationship Id="rId13" Type="http://schemas.openxmlformats.org/officeDocument/2006/relationships/slide" Target="slides/slide8.xml"/><Relationship Id="rId12" Type="http://schemas.openxmlformats.org/officeDocument/2006/relationships/slide" Target="slides/slide7.xml"/><Relationship Id="rId34" Type="http://customschemas.google.com/relationships/presentationmetadata" Target="meta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7" name="Google Shape;157;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2" name="Google Shape;162;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7" name="Google Shape;167;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3" name="Google Shape;173;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9" name="Google Shape;179;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6" name="Google Shape;186;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3" name="Google Shape;193;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1" name="Google Shape;201;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7" name="Google Shape;207;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5" name="Google Shape;215;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6" name="Google Shape;96;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1" name="Google Shape;221;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0" name="Google Shape;230;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5" name="Google Shape;235;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1" name="Google Shape;241;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7" name="Google Shape;247;p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0" name="Google Shape;120;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9" name="Google Shape;139;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5" name="Google Shape;145;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1" name="Google Shape;151;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9"/>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9"/>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4" name="Google Shape;14;p2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2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2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200"/>
              <a:buNone/>
              <a:defRPr/>
            </a:lvl1pPr>
            <a:lvl2pPr indent="0" lvl="1" marL="0" algn="r">
              <a:lnSpc>
                <a:spcPct val="100000"/>
              </a:lnSpc>
              <a:spcBef>
                <a:spcPts val="0"/>
              </a:spcBef>
              <a:spcAft>
                <a:spcPts val="0"/>
              </a:spcAft>
              <a:buSzPts val="1200"/>
              <a:buNone/>
              <a:defRPr/>
            </a:lvl2pPr>
            <a:lvl3pPr indent="0" lvl="2" marL="0" algn="r">
              <a:lnSpc>
                <a:spcPct val="100000"/>
              </a:lnSpc>
              <a:spcBef>
                <a:spcPts val="0"/>
              </a:spcBef>
              <a:spcAft>
                <a:spcPts val="0"/>
              </a:spcAft>
              <a:buSzPts val="1200"/>
              <a:buNone/>
              <a:defRPr/>
            </a:lvl3pPr>
            <a:lvl4pPr indent="0" lvl="3" marL="0" algn="r">
              <a:lnSpc>
                <a:spcPct val="100000"/>
              </a:lnSpc>
              <a:spcBef>
                <a:spcPts val="0"/>
              </a:spcBef>
              <a:spcAft>
                <a:spcPts val="0"/>
              </a:spcAft>
              <a:buSzPts val="1200"/>
              <a:buNone/>
              <a:defRPr/>
            </a:lvl4pPr>
            <a:lvl5pPr indent="0" lvl="4" marL="0" algn="r">
              <a:lnSpc>
                <a:spcPct val="100000"/>
              </a:lnSpc>
              <a:spcBef>
                <a:spcPts val="0"/>
              </a:spcBef>
              <a:spcAft>
                <a:spcPts val="0"/>
              </a:spcAft>
              <a:buSzPts val="1200"/>
              <a:buNone/>
              <a:defRPr/>
            </a:lvl5pPr>
            <a:lvl6pPr indent="0" lvl="5" marL="0" algn="r">
              <a:lnSpc>
                <a:spcPct val="100000"/>
              </a:lnSpc>
              <a:spcBef>
                <a:spcPts val="0"/>
              </a:spcBef>
              <a:spcAft>
                <a:spcPts val="0"/>
              </a:spcAft>
              <a:buSzPts val="1200"/>
              <a:buNone/>
              <a:defRPr/>
            </a:lvl6pPr>
            <a:lvl7pPr indent="0" lvl="6" marL="0" algn="r">
              <a:lnSpc>
                <a:spcPct val="100000"/>
              </a:lnSpc>
              <a:spcBef>
                <a:spcPts val="0"/>
              </a:spcBef>
              <a:spcAft>
                <a:spcPts val="0"/>
              </a:spcAft>
              <a:buSzPts val="1200"/>
              <a:buNone/>
              <a:defRPr/>
            </a:lvl7pPr>
            <a:lvl8pPr indent="0" lvl="7" marL="0" algn="r">
              <a:lnSpc>
                <a:spcPct val="100000"/>
              </a:lnSpc>
              <a:spcBef>
                <a:spcPts val="0"/>
              </a:spcBef>
              <a:spcAft>
                <a:spcPts val="0"/>
              </a:spcAft>
              <a:buSzPts val="1200"/>
              <a:buNone/>
              <a:defRPr/>
            </a:lvl8pPr>
            <a:lvl9pPr indent="0" lvl="8" marL="0" algn="r">
              <a:lnSpc>
                <a:spcPct val="100000"/>
              </a:lnSpc>
              <a:spcBef>
                <a:spcPts val="0"/>
              </a:spcBef>
              <a:spcAft>
                <a:spcPts val="0"/>
              </a:spcAft>
              <a:buSzPts val="12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3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38"/>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3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3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3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200"/>
              <a:buNone/>
              <a:defRPr/>
            </a:lvl1pPr>
            <a:lvl2pPr indent="0" lvl="1" marL="0" algn="r">
              <a:lnSpc>
                <a:spcPct val="100000"/>
              </a:lnSpc>
              <a:spcBef>
                <a:spcPts val="0"/>
              </a:spcBef>
              <a:spcAft>
                <a:spcPts val="0"/>
              </a:spcAft>
              <a:buSzPts val="1200"/>
              <a:buNone/>
              <a:defRPr/>
            </a:lvl2pPr>
            <a:lvl3pPr indent="0" lvl="2" marL="0" algn="r">
              <a:lnSpc>
                <a:spcPct val="100000"/>
              </a:lnSpc>
              <a:spcBef>
                <a:spcPts val="0"/>
              </a:spcBef>
              <a:spcAft>
                <a:spcPts val="0"/>
              </a:spcAft>
              <a:buSzPts val="1200"/>
              <a:buNone/>
              <a:defRPr/>
            </a:lvl3pPr>
            <a:lvl4pPr indent="0" lvl="3" marL="0" algn="r">
              <a:lnSpc>
                <a:spcPct val="100000"/>
              </a:lnSpc>
              <a:spcBef>
                <a:spcPts val="0"/>
              </a:spcBef>
              <a:spcAft>
                <a:spcPts val="0"/>
              </a:spcAft>
              <a:buSzPts val="1200"/>
              <a:buNone/>
              <a:defRPr/>
            </a:lvl4pPr>
            <a:lvl5pPr indent="0" lvl="4" marL="0" algn="r">
              <a:lnSpc>
                <a:spcPct val="100000"/>
              </a:lnSpc>
              <a:spcBef>
                <a:spcPts val="0"/>
              </a:spcBef>
              <a:spcAft>
                <a:spcPts val="0"/>
              </a:spcAft>
              <a:buSzPts val="1200"/>
              <a:buNone/>
              <a:defRPr/>
            </a:lvl5pPr>
            <a:lvl6pPr indent="0" lvl="5" marL="0" algn="r">
              <a:lnSpc>
                <a:spcPct val="100000"/>
              </a:lnSpc>
              <a:spcBef>
                <a:spcPts val="0"/>
              </a:spcBef>
              <a:spcAft>
                <a:spcPts val="0"/>
              </a:spcAft>
              <a:buSzPts val="1200"/>
              <a:buNone/>
              <a:defRPr/>
            </a:lvl6pPr>
            <a:lvl7pPr indent="0" lvl="6" marL="0" algn="r">
              <a:lnSpc>
                <a:spcPct val="100000"/>
              </a:lnSpc>
              <a:spcBef>
                <a:spcPts val="0"/>
              </a:spcBef>
              <a:spcAft>
                <a:spcPts val="0"/>
              </a:spcAft>
              <a:buSzPts val="1200"/>
              <a:buNone/>
              <a:defRPr/>
            </a:lvl7pPr>
            <a:lvl8pPr indent="0" lvl="7" marL="0" algn="r">
              <a:lnSpc>
                <a:spcPct val="100000"/>
              </a:lnSpc>
              <a:spcBef>
                <a:spcPts val="0"/>
              </a:spcBef>
              <a:spcAft>
                <a:spcPts val="0"/>
              </a:spcAft>
              <a:buSzPts val="1200"/>
              <a:buNone/>
              <a:defRPr/>
            </a:lvl8pPr>
            <a:lvl9pPr indent="0" lvl="8" marL="0" algn="r">
              <a:lnSpc>
                <a:spcPct val="100000"/>
              </a:lnSpc>
              <a:spcBef>
                <a:spcPts val="0"/>
              </a:spcBef>
              <a:spcAft>
                <a:spcPts val="0"/>
              </a:spcAft>
              <a:buSzPts val="12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39"/>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39"/>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3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3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3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200"/>
              <a:buNone/>
              <a:defRPr/>
            </a:lvl1pPr>
            <a:lvl2pPr indent="0" lvl="1" marL="0" algn="r">
              <a:lnSpc>
                <a:spcPct val="100000"/>
              </a:lnSpc>
              <a:spcBef>
                <a:spcPts val="0"/>
              </a:spcBef>
              <a:spcAft>
                <a:spcPts val="0"/>
              </a:spcAft>
              <a:buSzPts val="1200"/>
              <a:buNone/>
              <a:defRPr/>
            </a:lvl2pPr>
            <a:lvl3pPr indent="0" lvl="2" marL="0" algn="r">
              <a:lnSpc>
                <a:spcPct val="100000"/>
              </a:lnSpc>
              <a:spcBef>
                <a:spcPts val="0"/>
              </a:spcBef>
              <a:spcAft>
                <a:spcPts val="0"/>
              </a:spcAft>
              <a:buSzPts val="1200"/>
              <a:buNone/>
              <a:defRPr/>
            </a:lvl3pPr>
            <a:lvl4pPr indent="0" lvl="3" marL="0" algn="r">
              <a:lnSpc>
                <a:spcPct val="100000"/>
              </a:lnSpc>
              <a:spcBef>
                <a:spcPts val="0"/>
              </a:spcBef>
              <a:spcAft>
                <a:spcPts val="0"/>
              </a:spcAft>
              <a:buSzPts val="1200"/>
              <a:buNone/>
              <a:defRPr/>
            </a:lvl4pPr>
            <a:lvl5pPr indent="0" lvl="4" marL="0" algn="r">
              <a:lnSpc>
                <a:spcPct val="100000"/>
              </a:lnSpc>
              <a:spcBef>
                <a:spcPts val="0"/>
              </a:spcBef>
              <a:spcAft>
                <a:spcPts val="0"/>
              </a:spcAft>
              <a:buSzPts val="1200"/>
              <a:buNone/>
              <a:defRPr/>
            </a:lvl5pPr>
            <a:lvl6pPr indent="0" lvl="5" marL="0" algn="r">
              <a:lnSpc>
                <a:spcPct val="100000"/>
              </a:lnSpc>
              <a:spcBef>
                <a:spcPts val="0"/>
              </a:spcBef>
              <a:spcAft>
                <a:spcPts val="0"/>
              </a:spcAft>
              <a:buSzPts val="1200"/>
              <a:buNone/>
              <a:defRPr/>
            </a:lvl6pPr>
            <a:lvl7pPr indent="0" lvl="6" marL="0" algn="r">
              <a:lnSpc>
                <a:spcPct val="100000"/>
              </a:lnSpc>
              <a:spcBef>
                <a:spcPts val="0"/>
              </a:spcBef>
              <a:spcAft>
                <a:spcPts val="0"/>
              </a:spcAft>
              <a:buSzPts val="1200"/>
              <a:buNone/>
              <a:defRPr/>
            </a:lvl7pPr>
            <a:lvl8pPr indent="0" lvl="7" marL="0" algn="r">
              <a:lnSpc>
                <a:spcPct val="100000"/>
              </a:lnSpc>
              <a:spcBef>
                <a:spcPts val="0"/>
              </a:spcBef>
              <a:spcAft>
                <a:spcPts val="0"/>
              </a:spcAft>
              <a:buSzPts val="1200"/>
              <a:buNone/>
              <a:defRPr/>
            </a:lvl8pPr>
            <a:lvl9pPr indent="0" lvl="8" marL="0" algn="r">
              <a:lnSpc>
                <a:spcPct val="100000"/>
              </a:lnSpc>
              <a:spcBef>
                <a:spcPts val="0"/>
              </a:spcBef>
              <a:spcAft>
                <a:spcPts val="0"/>
              </a:spcAft>
              <a:buSzPts val="12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3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0" name="Google Shape;20;p3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3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3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200"/>
              <a:buNone/>
              <a:defRPr/>
            </a:lvl1pPr>
            <a:lvl2pPr indent="0" lvl="1" marL="0" algn="r">
              <a:lnSpc>
                <a:spcPct val="100000"/>
              </a:lnSpc>
              <a:spcBef>
                <a:spcPts val="0"/>
              </a:spcBef>
              <a:spcAft>
                <a:spcPts val="0"/>
              </a:spcAft>
              <a:buSzPts val="1200"/>
              <a:buNone/>
              <a:defRPr/>
            </a:lvl2pPr>
            <a:lvl3pPr indent="0" lvl="2" marL="0" algn="r">
              <a:lnSpc>
                <a:spcPct val="100000"/>
              </a:lnSpc>
              <a:spcBef>
                <a:spcPts val="0"/>
              </a:spcBef>
              <a:spcAft>
                <a:spcPts val="0"/>
              </a:spcAft>
              <a:buSzPts val="1200"/>
              <a:buNone/>
              <a:defRPr/>
            </a:lvl3pPr>
            <a:lvl4pPr indent="0" lvl="3" marL="0" algn="r">
              <a:lnSpc>
                <a:spcPct val="100000"/>
              </a:lnSpc>
              <a:spcBef>
                <a:spcPts val="0"/>
              </a:spcBef>
              <a:spcAft>
                <a:spcPts val="0"/>
              </a:spcAft>
              <a:buSzPts val="1200"/>
              <a:buNone/>
              <a:defRPr/>
            </a:lvl4pPr>
            <a:lvl5pPr indent="0" lvl="4" marL="0" algn="r">
              <a:lnSpc>
                <a:spcPct val="100000"/>
              </a:lnSpc>
              <a:spcBef>
                <a:spcPts val="0"/>
              </a:spcBef>
              <a:spcAft>
                <a:spcPts val="0"/>
              </a:spcAft>
              <a:buSzPts val="1200"/>
              <a:buNone/>
              <a:defRPr/>
            </a:lvl5pPr>
            <a:lvl6pPr indent="0" lvl="5" marL="0" algn="r">
              <a:lnSpc>
                <a:spcPct val="100000"/>
              </a:lnSpc>
              <a:spcBef>
                <a:spcPts val="0"/>
              </a:spcBef>
              <a:spcAft>
                <a:spcPts val="0"/>
              </a:spcAft>
              <a:buSzPts val="1200"/>
              <a:buNone/>
              <a:defRPr/>
            </a:lvl6pPr>
            <a:lvl7pPr indent="0" lvl="6" marL="0" algn="r">
              <a:lnSpc>
                <a:spcPct val="100000"/>
              </a:lnSpc>
              <a:spcBef>
                <a:spcPts val="0"/>
              </a:spcBef>
              <a:spcAft>
                <a:spcPts val="0"/>
              </a:spcAft>
              <a:buSzPts val="1200"/>
              <a:buNone/>
              <a:defRPr/>
            </a:lvl7pPr>
            <a:lvl8pPr indent="0" lvl="7" marL="0" algn="r">
              <a:lnSpc>
                <a:spcPct val="100000"/>
              </a:lnSpc>
              <a:spcBef>
                <a:spcPts val="0"/>
              </a:spcBef>
              <a:spcAft>
                <a:spcPts val="0"/>
              </a:spcAft>
              <a:buSzPts val="1200"/>
              <a:buNone/>
              <a:defRPr/>
            </a:lvl8pPr>
            <a:lvl9pPr indent="0" lvl="8" marL="0" algn="r">
              <a:lnSpc>
                <a:spcPct val="100000"/>
              </a:lnSpc>
              <a:spcBef>
                <a:spcPts val="0"/>
              </a:spcBef>
              <a:spcAft>
                <a:spcPts val="0"/>
              </a:spcAft>
              <a:buSzPts val="12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3" name="Shape 23"/>
        <p:cNvGrpSpPr/>
        <p:nvPr/>
      </p:nvGrpSpPr>
      <p:grpSpPr>
        <a:xfrm>
          <a:off x="0" y="0"/>
          <a:ext cx="0" cy="0"/>
          <a:chOff x="0" y="0"/>
          <a:chExt cx="0" cy="0"/>
        </a:xfrm>
      </p:grpSpPr>
      <p:sp>
        <p:nvSpPr>
          <p:cNvPr id="24" name="Google Shape;24;p3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3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3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200"/>
              <a:buNone/>
              <a:defRPr/>
            </a:lvl1pPr>
            <a:lvl2pPr indent="0" lvl="1" marL="0" algn="r">
              <a:lnSpc>
                <a:spcPct val="100000"/>
              </a:lnSpc>
              <a:spcBef>
                <a:spcPts val="0"/>
              </a:spcBef>
              <a:spcAft>
                <a:spcPts val="0"/>
              </a:spcAft>
              <a:buSzPts val="1200"/>
              <a:buNone/>
              <a:defRPr/>
            </a:lvl2pPr>
            <a:lvl3pPr indent="0" lvl="2" marL="0" algn="r">
              <a:lnSpc>
                <a:spcPct val="100000"/>
              </a:lnSpc>
              <a:spcBef>
                <a:spcPts val="0"/>
              </a:spcBef>
              <a:spcAft>
                <a:spcPts val="0"/>
              </a:spcAft>
              <a:buSzPts val="1200"/>
              <a:buNone/>
              <a:defRPr/>
            </a:lvl3pPr>
            <a:lvl4pPr indent="0" lvl="3" marL="0" algn="r">
              <a:lnSpc>
                <a:spcPct val="100000"/>
              </a:lnSpc>
              <a:spcBef>
                <a:spcPts val="0"/>
              </a:spcBef>
              <a:spcAft>
                <a:spcPts val="0"/>
              </a:spcAft>
              <a:buSzPts val="1200"/>
              <a:buNone/>
              <a:defRPr/>
            </a:lvl4pPr>
            <a:lvl5pPr indent="0" lvl="4" marL="0" algn="r">
              <a:lnSpc>
                <a:spcPct val="100000"/>
              </a:lnSpc>
              <a:spcBef>
                <a:spcPts val="0"/>
              </a:spcBef>
              <a:spcAft>
                <a:spcPts val="0"/>
              </a:spcAft>
              <a:buSzPts val="1200"/>
              <a:buNone/>
              <a:defRPr/>
            </a:lvl5pPr>
            <a:lvl6pPr indent="0" lvl="5" marL="0" algn="r">
              <a:lnSpc>
                <a:spcPct val="100000"/>
              </a:lnSpc>
              <a:spcBef>
                <a:spcPts val="0"/>
              </a:spcBef>
              <a:spcAft>
                <a:spcPts val="0"/>
              </a:spcAft>
              <a:buSzPts val="1200"/>
              <a:buNone/>
              <a:defRPr/>
            </a:lvl6pPr>
            <a:lvl7pPr indent="0" lvl="6" marL="0" algn="r">
              <a:lnSpc>
                <a:spcPct val="100000"/>
              </a:lnSpc>
              <a:spcBef>
                <a:spcPts val="0"/>
              </a:spcBef>
              <a:spcAft>
                <a:spcPts val="0"/>
              </a:spcAft>
              <a:buSzPts val="1200"/>
              <a:buNone/>
              <a:defRPr/>
            </a:lvl7pPr>
            <a:lvl8pPr indent="0" lvl="7" marL="0" algn="r">
              <a:lnSpc>
                <a:spcPct val="100000"/>
              </a:lnSpc>
              <a:spcBef>
                <a:spcPts val="0"/>
              </a:spcBef>
              <a:spcAft>
                <a:spcPts val="0"/>
              </a:spcAft>
              <a:buSzPts val="1200"/>
              <a:buNone/>
              <a:defRPr/>
            </a:lvl8pPr>
            <a:lvl9pPr indent="0" lvl="8" marL="0" algn="r">
              <a:lnSpc>
                <a:spcPct val="100000"/>
              </a:lnSpc>
              <a:spcBef>
                <a:spcPts val="0"/>
              </a:spcBef>
              <a:spcAft>
                <a:spcPts val="0"/>
              </a:spcAft>
              <a:buSzPts val="12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32"/>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32"/>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3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3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3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200"/>
              <a:buNone/>
              <a:defRPr/>
            </a:lvl1pPr>
            <a:lvl2pPr indent="0" lvl="1" marL="0" algn="r">
              <a:lnSpc>
                <a:spcPct val="100000"/>
              </a:lnSpc>
              <a:spcBef>
                <a:spcPts val="0"/>
              </a:spcBef>
              <a:spcAft>
                <a:spcPts val="0"/>
              </a:spcAft>
              <a:buSzPts val="1200"/>
              <a:buNone/>
              <a:defRPr/>
            </a:lvl2pPr>
            <a:lvl3pPr indent="0" lvl="2" marL="0" algn="r">
              <a:lnSpc>
                <a:spcPct val="100000"/>
              </a:lnSpc>
              <a:spcBef>
                <a:spcPts val="0"/>
              </a:spcBef>
              <a:spcAft>
                <a:spcPts val="0"/>
              </a:spcAft>
              <a:buSzPts val="1200"/>
              <a:buNone/>
              <a:defRPr/>
            </a:lvl3pPr>
            <a:lvl4pPr indent="0" lvl="3" marL="0" algn="r">
              <a:lnSpc>
                <a:spcPct val="100000"/>
              </a:lnSpc>
              <a:spcBef>
                <a:spcPts val="0"/>
              </a:spcBef>
              <a:spcAft>
                <a:spcPts val="0"/>
              </a:spcAft>
              <a:buSzPts val="1200"/>
              <a:buNone/>
              <a:defRPr/>
            </a:lvl4pPr>
            <a:lvl5pPr indent="0" lvl="4" marL="0" algn="r">
              <a:lnSpc>
                <a:spcPct val="100000"/>
              </a:lnSpc>
              <a:spcBef>
                <a:spcPts val="0"/>
              </a:spcBef>
              <a:spcAft>
                <a:spcPts val="0"/>
              </a:spcAft>
              <a:buSzPts val="1200"/>
              <a:buNone/>
              <a:defRPr/>
            </a:lvl5pPr>
            <a:lvl6pPr indent="0" lvl="5" marL="0" algn="r">
              <a:lnSpc>
                <a:spcPct val="100000"/>
              </a:lnSpc>
              <a:spcBef>
                <a:spcPts val="0"/>
              </a:spcBef>
              <a:spcAft>
                <a:spcPts val="0"/>
              </a:spcAft>
              <a:buSzPts val="1200"/>
              <a:buNone/>
              <a:defRPr/>
            </a:lvl6pPr>
            <a:lvl7pPr indent="0" lvl="6" marL="0" algn="r">
              <a:lnSpc>
                <a:spcPct val="100000"/>
              </a:lnSpc>
              <a:spcBef>
                <a:spcPts val="0"/>
              </a:spcBef>
              <a:spcAft>
                <a:spcPts val="0"/>
              </a:spcAft>
              <a:buSzPts val="1200"/>
              <a:buNone/>
              <a:defRPr/>
            </a:lvl7pPr>
            <a:lvl8pPr indent="0" lvl="7" marL="0" algn="r">
              <a:lnSpc>
                <a:spcPct val="100000"/>
              </a:lnSpc>
              <a:spcBef>
                <a:spcPts val="0"/>
              </a:spcBef>
              <a:spcAft>
                <a:spcPts val="0"/>
              </a:spcAft>
              <a:buSzPts val="1200"/>
              <a:buNone/>
              <a:defRPr/>
            </a:lvl8pPr>
            <a:lvl9pPr indent="0" lvl="8" marL="0" algn="r">
              <a:lnSpc>
                <a:spcPct val="100000"/>
              </a:lnSpc>
              <a:spcBef>
                <a:spcPts val="0"/>
              </a:spcBef>
              <a:spcAft>
                <a:spcPts val="0"/>
              </a:spcAft>
              <a:buSzPts val="12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3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33"/>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33"/>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3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3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3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200"/>
              <a:buNone/>
              <a:defRPr/>
            </a:lvl1pPr>
            <a:lvl2pPr indent="0" lvl="1" marL="0" algn="r">
              <a:lnSpc>
                <a:spcPct val="100000"/>
              </a:lnSpc>
              <a:spcBef>
                <a:spcPts val="0"/>
              </a:spcBef>
              <a:spcAft>
                <a:spcPts val="0"/>
              </a:spcAft>
              <a:buSzPts val="1200"/>
              <a:buNone/>
              <a:defRPr/>
            </a:lvl2pPr>
            <a:lvl3pPr indent="0" lvl="2" marL="0" algn="r">
              <a:lnSpc>
                <a:spcPct val="100000"/>
              </a:lnSpc>
              <a:spcBef>
                <a:spcPts val="0"/>
              </a:spcBef>
              <a:spcAft>
                <a:spcPts val="0"/>
              </a:spcAft>
              <a:buSzPts val="1200"/>
              <a:buNone/>
              <a:defRPr/>
            </a:lvl3pPr>
            <a:lvl4pPr indent="0" lvl="3" marL="0" algn="r">
              <a:lnSpc>
                <a:spcPct val="100000"/>
              </a:lnSpc>
              <a:spcBef>
                <a:spcPts val="0"/>
              </a:spcBef>
              <a:spcAft>
                <a:spcPts val="0"/>
              </a:spcAft>
              <a:buSzPts val="1200"/>
              <a:buNone/>
              <a:defRPr/>
            </a:lvl4pPr>
            <a:lvl5pPr indent="0" lvl="4" marL="0" algn="r">
              <a:lnSpc>
                <a:spcPct val="100000"/>
              </a:lnSpc>
              <a:spcBef>
                <a:spcPts val="0"/>
              </a:spcBef>
              <a:spcAft>
                <a:spcPts val="0"/>
              </a:spcAft>
              <a:buSzPts val="1200"/>
              <a:buNone/>
              <a:defRPr/>
            </a:lvl5pPr>
            <a:lvl6pPr indent="0" lvl="5" marL="0" algn="r">
              <a:lnSpc>
                <a:spcPct val="100000"/>
              </a:lnSpc>
              <a:spcBef>
                <a:spcPts val="0"/>
              </a:spcBef>
              <a:spcAft>
                <a:spcPts val="0"/>
              </a:spcAft>
              <a:buSzPts val="1200"/>
              <a:buNone/>
              <a:defRPr/>
            </a:lvl6pPr>
            <a:lvl7pPr indent="0" lvl="6" marL="0" algn="r">
              <a:lnSpc>
                <a:spcPct val="100000"/>
              </a:lnSpc>
              <a:spcBef>
                <a:spcPts val="0"/>
              </a:spcBef>
              <a:spcAft>
                <a:spcPts val="0"/>
              </a:spcAft>
              <a:buSzPts val="1200"/>
              <a:buNone/>
              <a:defRPr/>
            </a:lvl7pPr>
            <a:lvl8pPr indent="0" lvl="7" marL="0" algn="r">
              <a:lnSpc>
                <a:spcPct val="100000"/>
              </a:lnSpc>
              <a:spcBef>
                <a:spcPts val="0"/>
              </a:spcBef>
              <a:spcAft>
                <a:spcPts val="0"/>
              </a:spcAft>
              <a:buSzPts val="1200"/>
              <a:buNone/>
              <a:defRPr/>
            </a:lvl8pPr>
            <a:lvl9pPr indent="0" lvl="8" marL="0" algn="r">
              <a:lnSpc>
                <a:spcPct val="100000"/>
              </a:lnSpc>
              <a:spcBef>
                <a:spcPts val="0"/>
              </a:spcBef>
              <a:spcAft>
                <a:spcPts val="0"/>
              </a:spcAft>
              <a:buSzPts val="12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3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34"/>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34"/>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34"/>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34"/>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3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3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3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200"/>
              <a:buNone/>
              <a:defRPr/>
            </a:lvl1pPr>
            <a:lvl2pPr indent="0" lvl="1" marL="0" algn="r">
              <a:lnSpc>
                <a:spcPct val="100000"/>
              </a:lnSpc>
              <a:spcBef>
                <a:spcPts val="0"/>
              </a:spcBef>
              <a:spcAft>
                <a:spcPts val="0"/>
              </a:spcAft>
              <a:buSzPts val="1200"/>
              <a:buNone/>
              <a:defRPr/>
            </a:lvl2pPr>
            <a:lvl3pPr indent="0" lvl="2" marL="0" algn="r">
              <a:lnSpc>
                <a:spcPct val="100000"/>
              </a:lnSpc>
              <a:spcBef>
                <a:spcPts val="0"/>
              </a:spcBef>
              <a:spcAft>
                <a:spcPts val="0"/>
              </a:spcAft>
              <a:buSzPts val="1200"/>
              <a:buNone/>
              <a:defRPr/>
            </a:lvl3pPr>
            <a:lvl4pPr indent="0" lvl="3" marL="0" algn="r">
              <a:lnSpc>
                <a:spcPct val="100000"/>
              </a:lnSpc>
              <a:spcBef>
                <a:spcPts val="0"/>
              </a:spcBef>
              <a:spcAft>
                <a:spcPts val="0"/>
              </a:spcAft>
              <a:buSzPts val="1200"/>
              <a:buNone/>
              <a:defRPr/>
            </a:lvl4pPr>
            <a:lvl5pPr indent="0" lvl="4" marL="0" algn="r">
              <a:lnSpc>
                <a:spcPct val="100000"/>
              </a:lnSpc>
              <a:spcBef>
                <a:spcPts val="0"/>
              </a:spcBef>
              <a:spcAft>
                <a:spcPts val="0"/>
              </a:spcAft>
              <a:buSzPts val="1200"/>
              <a:buNone/>
              <a:defRPr/>
            </a:lvl5pPr>
            <a:lvl6pPr indent="0" lvl="5" marL="0" algn="r">
              <a:lnSpc>
                <a:spcPct val="100000"/>
              </a:lnSpc>
              <a:spcBef>
                <a:spcPts val="0"/>
              </a:spcBef>
              <a:spcAft>
                <a:spcPts val="0"/>
              </a:spcAft>
              <a:buSzPts val="1200"/>
              <a:buNone/>
              <a:defRPr/>
            </a:lvl6pPr>
            <a:lvl7pPr indent="0" lvl="6" marL="0" algn="r">
              <a:lnSpc>
                <a:spcPct val="100000"/>
              </a:lnSpc>
              <a:spcBef>
                <a:spcPts val="0"/>
              </a:spcBef>
              <a:spcAft>
                <a:spcPts val="0"/>
              </a:spcAft>
              <a:buSzPts val="1200"/>
              <a:buNone/>
              <a:defRPr/>
            </a:lvl7pPr>
            <a:lvl8pPr indent="0" lvl="7" marL="0" algn="r">
              <a:lnSpc>
                <a:spcPct val="100000"/>
              </a:lnSpc>
              <a:spcBef>
                <a:spcPts val="0"/>
              </a:spcBef>
              <a:spcAft>
                <a:spcPts val="0"/>
              </a:spcAft>
              <a:buSzPts val="1200"/>
              <a:buNone/>
              <a:defRPr/>
            </a:lvl8pPr>
            <a:lvl9pPr indent="0" lvl="8" marL="0" algn="r">
              <a:lnSpc>
                <a:spcPct val="100000"/>
              </a:lnSpc>
              <a:spcBef>
                <a:spcPts val="0"/>
              </a:spcBef>
              <a:spcAft>
                <a:spcPts val="0"/>
              </a:spcAft>
              <a:buSzPts val="12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3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3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3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3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200"/>
              <a:buNone/>
              <a:defRPr/>
            </a:lvl1pPr>
            <a:lvl2pPr indent="0" lvl="1" marL="0" algn="r">
              <a:lnSpc>
                <a:spcPct val="100000"/>
              </a:lnSpc>
              <a:spcBef>
                <a:spcPts val="0"/>
              </a:spcBef>
              <a:spcAft>
                <a:spcPts val="0"/>
              </a:spcAft>
              <a:buSzPts val="1200"/>
              <a:buNone/>
              <a:defRPr/>
            </a:lvl2pPr>
            <a:lvl3pPr indent="0" lvl="2" marL="0" algn="r">
              <a:lnSpc>
                <a:spcPct val="100000"/>
              </a:lnSpc>
              <a:spcBef>
                <a:spcPts val="0"/>
              </a:spcBef>
              <a:spcAft>
                <a:spcPts val="0"/>
              </a:spcAft>
              <a:buSzPts val="1200"/>
              <a:buNone/>
              <a:defRPr/>
            </a:lvl3pPr>
            <a:lvl4pPr indent="0" lvl="3" marL="0" algn="r">
              <a:lnSpc>
                <a:spcPct val="100000"/>
              </a:lnSpc>
              <a:spcBef>
                <a:spcPts val="0"/>
              </a:spcBef>
              <a:spcAft>
                <a:spcPts val="0"/>
              </a:spcAft>
              <a:buSzPts val="1200"/>
              <a:buNone/>
              <a:defRPr/>
            </a:lvl4pPr>
            <a:lvl5pPr indent="0" lvl="4" marL="0" algn="r">
              <a:lnSpc>
                <a:spcPct val="100000"/>
              </a:lnSpc>
              <a:spcBef>
                <a:spcPts val="0"/>
              </a:spcBef>
              <a:spcAft>
                <a:spcPts val="0"/>
              </a:spcAft>
              <a:buSzPts val="1200"/>
              <a:buNone/>
              <a:defRPr/>
            </a:lvl5pPr>
            <a:lvl6pPr indent="0" lvl="5" marL="0" algn="r">
              <a:lnSpc>
                <a:spcPct val="100000"/>
              </a:lnSpc>
              <a:spcBef>
                <a:spcPts val="0"/>
              </a:spcBef>
              <a:spcAft>
                <a:spcPts val="0"/>
              </a:spcAft>
              <a:buSzPts val="1200"/>
              <a:buNone/>
              <a:defRPr/>
            </a:lvl6pPr>
            <a:lvl7pPr indent="0" lvl="6" marL="0" algn="r">
              <a:lnSpc>
                <a:spcPct val="100000"/>
              </a:lnSpc>
              <a:spcBef>
                <a:spcPts val="0"/>
              </a:spcBef>
              <a:spcAft>
                <a:spcPts val="0"/>
              </a:spcAft>
              <a:buSzPts val="1200"/>
              <a:buNone/>
              <a:defRPr/>
            </a:lvl7pPr>
            <a:lvl8pPr indent="0" lvl="7" marL="0" algn="r">
              <a:lnSpc>
                <a:spcPct val="100000"/>
              </a:lnSpc>
              <a:spcBef>
                <a:spcPts val="0"/>
              </a:spcBef>
              <a:spcAft>
                <a:spcPts val="0"/>
              </a:spcAft>
              <a:buSzPts val="1200"/>
              <a:buNone/>
              <a:defRPr/>
            </a:lvl8pPr>
            <a:lvl9pPr indent="0" lvl="8" marL="0" algn="r">
              <a:lnSpc>
                <a:spcPct val="100000"/>
              </a:lnSpc>
              <a:spcBef>
                <a:spcPts val="0"/>
              </a:spcBef>
              <a:spcAft>
                <a:spcPts val="0"/>
              </a:spcAft>
              <a:buSzPts val="12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36"/>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36"/>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36"/>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3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3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3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200"/>
              <a:buNone/>
              <a:defRPr/>
            </a:lvl1pPr>
            <a:lvl2pPr indent="0" lvl="1" marL="0" algn="r">
              <a:lnSpc>
                <a:spcPct val="100000"/>
              </a:lnSpc>
              <a:spcBef>
                <a:spcPts val="0"/>
              </a:spcBef>
              <a:spcAft>
                <a:spcPts val="0"/>
              </a:spcAft>
              <a:buSzPts val="1200"/>
              <a:buNone/>
              <a:defRPr/>
            </a:lvl2pPr>
            <a:lvl3pPr indent="0" lvl="2" marL="0" algn="r">
              <a:lnSpc>
                <a:spcPct val="100000"/>
              </a:lnSpc>
              <a:spcBef>
                <a:spcPts val="0"/>
              </a:spcBef>
              <a:spcAft>
                <a:spcPts val="0"/>
              </a:spcAft>
              <a:buSzPts val="1200"/>
              <a:buNone/>
              <a:defRPr/>
            </a:lvl3pPr>
            <a:lvl4pPr indent="0" lvl="3" marL="0" algn="r">
              <a:lnSpc>
                <a:spcPct val="100000"/>
              </a:lnSpc>
              <a:spcBef>
                <a:spcPts val="0"/>
              </a:spcBef>
              <a:spcAft>
                <a:spcPts val="0"/>
              </a:spcAft>
              <a:buSzPts val="1200"/>
              <a:buNone/>
              <a:defRPr/>
            </a:lvl4pPr>
            <a:lvl5pPr indent="0" lvl="4" marL="0" algn="r">
              <a:lnSpc>
                <a:spcPct val="100000"/>
              </a:lnSpc>
              <a:spcBef>
                <a:spcPts val="0"/>
              </a:spcBef>
              <a:spcAft>
                <a:spcPts val="0"/>
              </a:spcAft>
              <a:buSzPts val="1200"/>
              <a:buNone/>
              <a:defRPr/>
            </a:lvl5pPr>
            <a:lvl6pPr indent="0" lvl="5" marL="0" algn="r">
              <a:lnSpc>
                <a:spcPct val="100000"/>
              </a:lnSpc>
              <a:spcBef>
                <a:spcPts val="0"/>
              </a:spcBef>
              <a:spcAft>
                <a:spcPts val="0"/>
              </a:spcAft>
              <a:buSzPts val="1200"/>
              <a:buNone/>
              <a:defRPr/>
            </a:lvl6pPr>
            <a:lvl7pPr indent="0" lvl="6" marL="0" algn="r">
              <a:lnSpc>
                <a:spcPct val="100000"/>
              </a:lnSpc>
              <a:spcBef>
                <a:spcPts val="0"/>
              </a:spcBef>
              <a:spcAft>
                <a:spcPts val="0"/>
              </a:spcAft>
              <a:buSzPts val="1200"/>
              <a:buNone/>
              <a:defRPr/>
            </a:lvl7pPr>
            <a:lvl8pPr indent="0" lvl="7" marL="0" algn="r">
              <a:lnSpc>
                <a:spcPct val="100000"/>
              </a:lnSpc>
              <a:spcBef>
                <a:spcPts val="0"/>
              </a:spcBef>
              <a:spcAft>
                <a:spcPts val="0"/>
              </a:spcAft>
              <a:buSzPts val="1200"/>
              <a:buNone/>
              <a:defRPr/>
            </a:lvl8pPr>
            <a:lvl9pPr indent="0" lvl="8" marL="0" algn="r">
              <a:lnSpc>
                <a:spcPct val="100000"/>
              </a:lnSpc>
              <a:spcBef>
                <a:spcPts val="0"/>
              </a:spcBef>
              <a:spcAft>
                <a:spcPts val="0"/>
              </a:spcAft>
              <a:buSzPts val="12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37"/>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37"/>
          <p:cNvSpPr/>
          <p:nvPr>
            <p:ph idx="2" type="pic"/>
          </p:nvPr>
        </p:nvSpPr>
        <p:spPr>
          <a:xfrm>
            <a:off x="1792288" y="612775"/>
            <a:ext cx="5486400" cy="4114800"/>
          </a:xfrm>
          <a:prstGeom prst="rect">
            <a:avLst/>
          </a:prstGeom>
          <a:noFill/>
          <a:ln>
            <a:noFill/>
          </a:ln>
        </p:spPr>
      </p:sp>
      <p:sp>
        <p:nvSpPr>
          <p:cNvPr id="64" name="Google Shape;64;p37"/>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3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3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3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200"/>
              <a:buNone/>
              <a:defRPr/>
            </a:lvl1pPr>
            <a:lvl2pPr indent="0" lvl="1" marL="0" algn="r">
              <a:lnSpc>
                <a:spcPct val="100000"/>
              </a:lnSpc>
              <a:spcBef>
                <a:spcPts val="0"/>
              </a:spcBef>
              <a:spcAft>
                <a:spcPts val="0"/>
              </a:spcAft>
              <a:buSzPts val="1200"/>
              <a:buNone/>
              <a:defRPr/>
            </a:lvl2pPr>
            <a:lvl3pPr indent="0" lvl="2" marL="0" algn="r">
              <a:lnSpc>
                <a:spcPct val="100000"/>
              </a:lnSpc>
              <a:spcBef>
                <a:spcPts val="0"/>
              </a:spcBef>
              <a:spcAft>
                <a:spcPts val="0"/>
              </a:spcAft>
              <a:buSzPts val="1200"/>
              <a:buNone/>
              <a:defRPr/>
            </a:lvl3pPr>
            <a:lvl4pPr indent="0" lvl="3" marL="0" algn="r">
              <a:lnSpc>
                <a:spcPct val="100000"/>
              </a:lnSpc>
              <a:spcBef>
                <a:spcPts val="0"/>
              </a:spcBef>
              <a:spcAft>
                <a:spcPts val="0"/>
              </a:spcAft>
              <a:buSzPts val="1200"/>
              <a:buNone/>
              <a:defRPr/>
            </a:lvl4pPr>
            <a:lvl5pPr indent="0" lvl="4" marL="0" algn="r">
              <a:lnSpc>
                <a:spcPct val="100000"/>
              </a:lnSpc>
              <a:spcBef>
                <a:spcPts val="0"/>
              </a:spcBef>
              <a:spcAft>
                <a:spcPts val="0"/>
              </a:spcAft>
              <a:buSzPts val="1200"/>
              <a:buNone/>
              <a:defRPr/>
            </a:lvl5pPr>
            <a:lvl6pPr indent="0" lvl="5" marL="0" algn="r">
              <a:lnSpc>
                <a:spcPct val="100000"/>
              </a:lnSpc>
              <a:spcBef>
                <a:spcPts val="0"/>
              </a:spcBef>
              <a:spcAft>
                <a:spcPts val="0"/>
              </a:spcAft>
              <a:buSzPts val="1200"/>
              <a:buNone/>
              <a:defRPr/>
            </a:lvl6pPr>
            <a:lvl7pPr indent="0" lvl="6" marL="0" algn="r">
              <a:lnSpc>
                <a:spcPct val="100000"/>
              </a:lnSpc>
              <a:spcBef>
                <a:spcPts val="0"/>
              </a:spcBef>
              <a:spcAft>
                <a:spcPts val="0"/>
              </a:spcAft>
              <a:buSzPts val="1200"/>
              <a:buNone/>
              <a:defRPr/>
            </a:lvl7pPr>
            <a:lvl8pPr indent="0" lvl="7" marL="0" algn="r">
              <a:lnSpc>
                <a:spcPct val="100000"/>
              </a:lnSpc>
              <a:spcBef>
                <a:spcPts val="0"/>
              </a:spcBef>
              <a:spcAft>
                <a:spcPts val="0"/>
              </a:spcAft>
              <a:buSzPts val="1200"/>
              <a:buNone/>
              <a:defRPr/>
            </a:lvl8pPr>
            <a:lvl9pPr indent="0" lvl="8" marL="0" algn="r">
              <a:lnSpc>
                <a:spcPct val="100000"/>
              </a:lnSpc>
              <a:spcBef>
                <a:spcPts val="0"/>
              </a:spcBef>
              <a:spcAft>
                <a:spcPts val="0"/>
              </a:spcAft>
              <a:buSzPts val="12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2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2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9" name="Google Shape;9;p2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0" name="Google Shape;10;p2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5.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9.png"/><Relationship Id="rId4" Type="http://schemas.openxmlformats.org/officeDocument/2006/relationships/image" Target="../media/image1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8.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6.png"/><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9.png"/><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hyperlink" Target="https://doi.org/10.1109/UrgentHPC49580.2019.00008"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24"/>
          <p:cNvPicPr preferRelativeResize="0"/>
          <p:nvPr/>
        </p:nvPicPr>
        <p:blipFill rotWithShape="1">
          <a:blip r:embed="rId3">
            <a:alphaModFix/>
          </a:blip>
          <a:srcRect b="0" l="0" r="0" t="0"/>
          <a:stretch/>
        </p:blipFill>
        <p:spPr>
          <a:xfrm>
            <a:off x="34724" y="222459"/>
            <a:ext cx="1576959" cy="1455124"/>
          </a:xfrm>
          <a:prstGeom prst="rect">
            <a:avLst/>
          </a:prstGeom>
          <a:noFill/>
          <a:ln>
            <a:noFill/>
          </a:ln>
        </p:spPr>
      </p:pic>
      <p:pic>
        <p:nvPicPr>
          <p:cNvPr descr="Anna University - Wikipedia" id="85" name="Google Shape;85;p24"/>
          <p:cNvPicPr preferRelativeResize="0"/>
          <p:nvPr/>
        </p:nvPicPr>
        <p:blipFill rotWithShape="1">
          <a:blip r:embed="rId4">
            <a:alphaModFix/>
          </a:blip>
          <a:srcRect b="0" l="0" r="0" t="0"/>
          <a:stretch/>
        </p:blipFill>
        <p:spPr>
          <a:xfrm>
            <a:off x="7615085" y="128368"/>
            <a:ext cx="1306884" cy="1387443"/>
          </a:xfrm>
          <a:prstGeom prst="rect">
            <a:avLst/>
          </a:prstGeom>
          <a:noFill/>
          <a:ln>
            <a:noFill/>
          </a:ln>
        </p:spPr>
      </p:pic>
      <p:sp>
        <p:nvSpPr>
          <p:cNvPr id="86" name="Google Shape;86;p24"/>
          <p:cNvSpPr txBox="1"/>
          <p:nvPr/>
        </p:nvSpPr>
        <p:spPr>
          <a:xfrm>
            <a:off x="1128419" y="1800692"/>
            <a:ext cx="7020042"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7030A0"/>
              </a:buClr>
              <a:buSzPts val="2400"/>
              <a:buFont typeface="Arial"/>
              <a:buNone/>
            </a:pPr>
            <a:r>
              <a:rPr b="1" i="0" lang="en-US" sz="2400" u="none" cap="none" strike="noStrike">
                <a:solidFill>
                  <a:srgbClr val="7030A0"/>
                </a:solidFill>
                <a:latin typeface="Times New Roman"/>
                <a:ea typeface="Times New Roman"/>
                <a:cs typeface="Times New Roman"/>
                <a:sym typeface="Times New Roman"/>
              </a:rPr>
              <a:t>Department of Computer Science and Engineering </a:t>
            </a:r>
            <a:endParaRPr b="1" i="0" sz="2400" u="none" cap="none" strike="noStrike">
              <a:solidFill>
                <a:srgbClr val="7030A0"/>
              </a:solidFill>
              <a:latin typeface="Calibri"/>
              <a:ea typeface="Calibri"/>
              <a:cs typeface="Calibri"/>
              <a:sym typeface="Calibri"/>
            </a:endParaRPr>
          </a:p>
        </p:txBody>
      </p:sp>
      <p:sp>
        <p:nvSpPr>
          <p:cNvPr id="87" name="Google Shape;87;p24"/>
          <p:cNvSpPr txBox="1"/>
          <p:nvPr/>
        </p:nvSpPr>
        <p:spPr>
          <a:xfrm>
            <a:off x="355600" y="2448779"/>
            <a:ext cx="8559800" cy="95410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1" i="0" lang="en-US" sz="2800" u="none" cap="none" strike="noStrike">
                <a:solidFill>
                  <a:srgbClr val="000000"/>
                </a:solidFill>
                <a:latin typeface="Times New Roman"/>
                <a:ea typeface="Times New Roman"/>
                <a:cs typeface="Times New Roman"/>
                <a:sym typeface="Times New Roman"/>
              </a:rPr>
              <a:t>Violation Detection and Sustainbility Design of Vehicles using IoT and AI</a:t>
            </a:r>
            <a:endParaRPr b="1" i="0" sz="2800" u="none" cap="none" strike="noStrike">
              <a:solidFill>
                <a:srgbClr val="000000"/>
              </a:solidFill>
              <a:latin typeface="Times New Roman"/>
              <a:ea typeface="Times New Roman"/>
              <a:cs typeface="Times New Roman"/>
              <a:sym typeface="Times New Roman"/>
            </a:endParaRPr>
          </a:p>
        </p:txBody>
      </p:sp>
      <p:sp>
        <p:nvSpPr>
          <p:cNvPr id="88" name="Google Shape;88;p24"/>
          <p:cNvSpPr txBox="1"/>
          <p:nvPr/>
        </p:nvSpPr>
        <p:spPr>
          <a:xfrm>
            <a:off x="877407" y="5463912"/>
            <a:ext cx="3938725"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000000"/>
                </a:solidFill>
                <a:latin typeface="Times New Roman"/>
                <a:ea typeface="Times New Roman"/>
                <a:cs typeface="Times New Roman"/>
                <a:sym typeface="Times New Roman"/>
              </a:rPr>
              <a:t>Dr.L.Jabasheela, Professor </a:t>
            </a:r>
            <a:r>
              <a:rPr b="1" i="0" lang="en-US" sz="1400" u="none" cap="none" strike="noStrike">
                <a:solidFill>
                  <a:srgbClr val="000000"/>
                </a:solidFill>
                <a:latin typeface="Times New Roman"/>
                <a:ea typeface="Times New Roman"/>
                <a:cs typeface="Times New Roman"/>
                <a:sym typeface="Times New Roman"/>
              </a:rPr>
              <a:t>&amp; </a:t>
            </a:r>
            <a:r>
              <a:rPr b="1" i="0" lang="en-US" sz="1800" u="none" cap="none" strike="noStrike">
                <a:solidFill>
                  <a:srgbClr val="000000"/>
                </a:solidFill>
                <a:latin typeface="Times New Roman"/>
                <a:ea typeface="Times New Roman"/>
                <a:cs typeface="Times New Roman"/>
                <a:sym typeface="Times New Roman"/>
              </a:rPr>
              <a:t>HOD of CSE Dept.	</a:t>
            </a:r>
            <a:endParaRPr b="1" i="0" sz="1800" u="none" cap="none" strike="noStrike">
              <a:solidFill>
                <a:srgbClr val="000000"/>
              </a:solidFill>
              <a:latin typeface="Times New Roman"/>
              <a:ea typeface="Times New Roman"/>
              <a:cs typeface="Times New Roman"/>
              <a:sym typeface="Times New Roman"/>
            </a:endParaRPr>
          </a:p>
        </p:txBody>
      </p:sp>
      <p:sp>
        <p:nvSpPr>
          <p:cNvPr id="89" name="Google Shape;89;p24"/>
          <p:cNvSpPr txBox="1"/>
          <p:nvPr/>
        </p:nvSpPr>
        <p:spPr>
          <a:xfrm>
            <a:off x="2083981" y="3525870"/>
            <a:ext cx="4802820" cy="120032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rgbClr val="000000"/>
                </a:solidFill>
                <a:latin typeface="Times New Roman"/>
                <a:ea typeface="Times New Roman"/>
                <a:cs typeface="Times New Roman"/>
                <a:sym typeface="Times New Roman"/>
              </a:rPr>
              <a:t>Abdullah R – 211420104002</a:t>
            </a:r>
            <a:endParaRPr/>
          </a:p>
          <a:p>
            <a:pPr indent="0" lvl="0" marL="0" marR="0" rtl="0" algn="ctr">
              <a:lnSpc>
                <a:spcPct val="100000"/>
              </a:lnSpc>
              <a:spcBef>
                <a:spcPts val="0"/>
              </a:spcBef>
              <a:spcAft>
                <a:spcPts val="0"/>
              </a:spcAft>
              <a:buNone/>
            </a:pPr>
            <a:r>
              <a:rPr b="1" i="0" lang="en-US" sz="1800" u="none" cap="none" strike="noStrike">
                <a:solidFill>
                  <a:srgbClr val="000000"/>
                </a:solidFill>
                <a:latin typeface="Times New Roman"/>
                <a:ea typeface="Times New Roman"/>
                <a:cs typeface="Times New Roman"/>
                <a:sym typeface="Times New Roman"/>
              </a:rPr>
              <a:t>Abishek R – 211420104009</a:t>
            </a:r>
            <a:endParaRPr b="1" i="0" sz="1800" u="none" cap="none" strike="noStrike">
              <a:solidFill>
                <a:srgbClr val="000000"/>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None/>
            </a:pPr>
            <a:r>
              <a:rPr b="1" i="0" lang="en-US" sz="1800" u="none" cap="none" strike="noStrike">
                <a:solidFill>
                  <a:srgbClr val="000000"/>
                </a:solidFill>
                <a:latin typeface="Times New Roman"/>
                <a:ea typeface="Times New Roman"/>
                <a:cs typeface="Times New Roman"/>
                <a:sym typeface="Times New Roman"/>
              </a:rPr>
              <a:t>Anandha Dinesh J – 211420104016</a:t>
            </a:r>
            <a:endParaRPr/>
          </a:p>
          <a:p>
            <a:pPr indent="0" lvl="0" marL="0" marR="0" rtl="0" algn="ctr">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Times New Roman"/>
              <a:ea typeface="Times New Roman"/>
              <a:cs typeface="Times New Roman"/>
              <a:sym typeface="Times New Roman"/>
            </a:endParaRPr>
          </a:p>
        </p:txBody>
      </p:sp>
      <p:sp>
        <p:nvSpPr>
          <p:cNvPr id="90" name="Google Shape;90;p24"/>
          <p:cNvSpPr txBox="1"/>
          <p:nvPr/>
        </p:nvSpPr>
        <p:spPr>
          <a:xfrm>
            <a:off x="5015884" y="5452962"/>
            <a:ext cx="3542190"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000000"/>
                </a:solidFill>
                <a:latin typeface="Times New Roman"/>
                <a:ea typeface="Times New Roman"/>
                <a:cs typeface="Times New Roman"/>
                <a:sym typeface="Times New Roman"/>
              </a:rPr>
              <a:t>Dr.G.Senthilkumar, Professor.</a:t>
            </a:r>
            <a:endParaRPr b="1" i="0" sz="1800" u="none" cap="none" strike="noStrike">
              <a:solidFill>
                <a:srgbClr val="000000"/>
              </a:solidFill>
              <a:latin typeface="Times New Roman"/>
              <a:ea typeface="Times New Roman"/>
              <a:cs typeface="Times New Roman"/>
              <a:sym typeface="Times New Roman"/>
            </a:endParaRPr>
          </a:p>
        </p:txBody>
      </p:sp>
      <p:pic>
        <p:nvPicPr>
          <p:cNvPr id="91" name="Google Shape;91;p24"/>
          <p:cNvPicPr preferRelativeResize="0"/>
          <p:nvPr/>
        </p:nvPicPr>
        <p:blipFill rotWithShape="1">
          <a:blip r:embed="rId5">
            <a:alphaModFix/>
          </a:blip>
          <a:srcRect b="0" l="0" r="0" t="0"/>
          <a:stretch/>
        </p:blipFill>
        <p:spPr>
          <a:xfrm>
            <a:off x="1398494" y="290432"/>
            <a:ext cx="6133822" cy="1243232"/>
          </a:xfrm>
          <a:prstGeom prst="rect">
            <a:avLst/>
          </a:prstGeom>
          <a:noFill/>
          <a:ln>
            <a:noFill/>
          </a:ln>
        </p:spPr>
      </p:pic>
      <p:sp>
        <p:nvSpPr>
          <p:cNvPr id="92" name="Google Shape;92;p24"/>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888888"/>
              </a:buClr>
              <a:buSzPts val="1200"/>
              <a:buFont typeface="Calibri"/>
              <a:buNone/>
            </a:pPr>
            <a:r>
              <a:rPr b="0" i="0" lang="en-US" sz="1200" u="none" cap="none" strike="noStrike">
                <a:solidFill>
                  <a:srgbClr val="888888"/>
                </a:solidFill>
                <a:latin typeface="Calibri"/>
                <a:ea typeface="Calibri"/>
                <a:cs typeface="Calibri"/>
                <a:sym typeface="Calibri"/>
              </a:rPr>
              <a:t>26-03-2024</a:t>
            </a:r>
            <a:endParaRPr b="0" i="0" sz="1200" u="none" cap="none" strike="noStrike">
              <a:solidFill>
                <a:srgbClr val="888888"/>
              </a:solidFill>
              <a:latin typeface="Calibri"/>
              <a:ea typeface="Calibri"/>
              <a:cs typeface="Calibri"/>
              <a:sym typeface="Calibri"/>
            </a:endParaRPr>
          </a:p>
        </p:txBody>
      </p:sp>
      <p:sp>
        <p:nvSpPr>
          <p:cNvPr id="93" name="Google Shape;93;p24"/>
          <p:cNvSpPr txBox="1"/>
          <p:nvPr>
            <p:ph idx="12" type="sldNum"/>
          </p:nvPr>
        </p:nvSpPr>
        <p:spPr>
          <a:xfrm>
            <a:off x="6457949" y="6356351"/>
            <a:ext cx="2314273" cy="365125"/>
          </a:xfrm>
          <a:prstGeom prst="rect">
            <a:avLst/>
          </a:prstGeom>
          <a:noFill/>
          <a:ln>
            <a:noFill/>
          </a:ln>
        </p:spPr>
        <p:txBody>
          <a:bodyPr anchorCtr="0" anchor="ctr" bIns="45700" lIns="91425" spcFirstLastPara="1" rIns="91425" wrap="square" tIns="45700">
            <a:normAutofit lnSpcReduction="10000"/>
          </a:bodyPr>
          <a:lstStyle/>
          <a:p>
            <a:pPr indent="0" lvl="0" marL="0" marR="0" rtl="0" algn="r">
              <a:lnSpc>
                <a:spcPct val="100000"/>
              </a:lnSpc>
              <a:spcBef>
                <a:spcPts val="0"/>
              </a:spcBef>
              <a:spcAft>
                <a:spcPts val="0"/>
              </a:spcAft>
              <a:buClr>
                <a:srgbClr val="000000"/>
              </a:buClr>
              <a:buSzPts val="1800"/>
              <a:buFont typeface="Calibri"/>
              <a:buNone/>
            </a:pPr>
            <a:fld id="{00000000-1234-1234-1234-123412341234}" type="slidenum">
              <a:rPr b="1" i="0" lang="en-US" sz="1800" u="none" cap="none" strike="noStrike">
                <a:solidFill>
                  <a:srgbClr val="000000"/>
                </a:solidFill>
                <a:latin typeface="Calibri"/>
                <a:ea typeface="Calibri"/>
                <a:cs typeface="Calibri"/>
                <a:sym typeface="Calibri"/>
              </a:rPr>
              <a:t>‹#›</a:t>
            </a:fld>
            <a:endParaRPr b="1" i="0" sz="1800" u="none" cap="none" strike="noStrike">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8"/>
          <p:cNvSpPr txBox="1"/>
          <p:nvPr>
            <p:ph idx="1" type="body"/>
          </p:nvPr>
        </p:nvSpPr>
        <p:spPr>
          <a:xfrm>
            <a:off x="394447" y="473427"/>
            <a:ext cx="8229600" cy="6072230"/>
          </a:xfrm>
          <a:prstGeom prst="rect">
            <a:avLst/>
          </a:prstGeom>
          <a:noFill/>
          <a:ln>
            <a:noFill/>
          </a:ln>
        </p:spPr>
        <p:txBody>
          <a:bodyPr anchorCtr="0" anchor="t" bIns="45700" lIns="91425" spcFirstLastPara="1" rIns="91425" wrap="square" tIns="45700">
            <a:normAutofit/>
          </a:bodyPr>
          <a:lstStyle/>
          <a:p>
            <a:pPr indent="-440245" lvl="0" marL="548640" rtl="0" algn="l">
              <a:spcBef>
                <a:spcPts val="0"/>
              </a:spcBef>
              <a:spcAft>
                <a:spcPts val="0"/>
              </a:spcAft>
              <a:buClr>
                <a:schemeClr val="dk1"/>
              </a:buClr>
              <a:buSzPts val="2000"/>
              <a:buChar char="●"/>
            </a:pPr>
            <a:r>
              <a:rPr lang="en-US" sz="2000">
                <a:solidFill>
                  <a:schemeClr val="dk1"/>
                </a:solidFill>
                <a:latin typeface="Century"/>
                <a:ea typeface="Century"/>
                <a:cs typeface="Century"/>
                <a:sym typeface="Century"/>
              </a:rPr>
              <a:t>Azure also offers Dynamic Threshold in-metrics alert where our data will be analysed by a well trained Machine Learning Algorithm to find out the presence of any anomaly in the serial sensor output data.</a:t>
            </a:r>
            <a:endParaRPr sz="2000">
              <a:solidFill>
                <a:schemeClr val="dk1"/>
              </a:solidFill>
            </a:endParaRPr>
          </a:p>
          <a:p>
            <a:pPr indent="-440245" lvl="0" marL="548640" rtl="0" algn="l">
              <a:spcBef>
                <a:spcPts val="476"/>
              </a:spcBef>
              <a:spcAft>
                <a:spcPts val="0"/>
              </a:spcAft>
              <a:buClr>
                <a:schemeClr val="dk1"/>
              </a:buClr>
              <a:buSzPts val="2000"/>
              <a:buChar char="●"/>
            </a:pPr>
            <a:r>
              <a:rPr lang="en-US" sz="2000">
                <a:solidFill>
                  <a:schemeClr val="dk1"/>
                </a:solidFill>
                <a:latin typeface="Century"/>
                <a:ea typeface="Century"/>
                <a:cs typeface="Century"/>
                <a:sym typeface="Century"/>
              </a:rPr>
              <a:t> It also allows dynamic setup of alert threshold.</a:t>
            </a:r>
            <a:endParaRPr sz="2000">
              <a:solidFill>
                <a:schemeClr val="dk1"/>
              </a:solidFill>
            </a:endParaRPr>
          </a:p>
          <a:p>
            <a:pPr indent="-440245" lvl="0" marL="548640" rtl="0" algn="l">
              <a:spcBef>
                <a:spcPts val="476"/>
              </a:spcBef>
              <a:spcAft>
                <a:spcPts val="0"/>
              </a:spcAft>
              <a:buClr>
                <a:schemeClr val="dk1"/>
              </a:buClr>
              <a:buSzPts val="2000"/>
              <a:buChar char="●"/>
            </a:pPr>
            <a:r>
              <a:rPr lang="en-US" sz="2000">
                <a:solidFill>
                  <a:schemeClr val="dk1"/>
                </a:solidFill>
                <a:latin typeface="Century"/>
                <a:ea typeface="Century"/>
                <a:cs typeface="Century"/>
                <a:sym typeface="Century"/>
              </a:rPr>
              <a:t> So when the pollutants PPM exceeds their respective safe limit then an alert message will be triggered to the user’s phone using Twilio SMS API Service.</a:t>
            </a:r>
            <a:endParaRPr sz="2000">
              <a:solidFill>
                <a:schemeClr val="dk1"/>
              </a:solidFill>
            </a:endParaRPr>
          </a:p>
          <a:p>
            <a:pPr indent="-440245" lvl="0" marL="548640" rtl="0" algn="l">
              <a:spcBef>
                <a:spcPts val="476"/>
              </a:spcBef>
              <a:spcAft>
                <a:spcPts val="0"/>
              </a:spcAft>
              <a:buClr>
                <a:schemeClr val="dk1"/>
              </a:buClr>
              <a:buSzPts val="2000"/>
              <a:buChar char="●"/>
            </a:pPr>
            <a:r>
              <a:rPr lang="en-US" sz="2000">
                <a:solidFill>
                  <a:schemeClr val="dk1"/>
                </a:solidFill>
                <a:latin typeface="Century"/>
                <a:ea typeface="Century"/>
                <a:cs typeface="Century"/>
                <a:sym typeface="Century"/>
              </a:rPr>
              <a:t> But in case of any violation of rules like over-speeding he will directly be charged accordingly by our system.</a:t>
            </a:r>
            <a:endParaRPr sz="2000">
              <a:solidFill>
                <a:schemeClr val="dk1"/>
              </a:solidFill>
            </a:endParaRPr>
          </a:p>
          <a:p>
            <a:pPr indent="-440245" lvl="0" marL="548640" rtl="0" algn="l">
              <a:spcBef>
                <a:spcPts val="476"/>
              </a:spcBef>
              <a:spcAft>
                <a:spcPts val="0"/>
              </a:spcAft>
              <a:buClr>
                <a:schemeClr val="dk1"/>
              </a:buClr>
              <a:buSzPts val="2000"/>
              <a:buChar char="●"/>
            </a:pPr>
            <a:r>
              <a:rPr lang="en-US" sz="2000">
                <a:solidFill>
                  <a:schemeClr val="dk1"/>
                </a:solidFill>
                <a:latin typeface="Century"/>
                <a:ea typeface="Century"/>
                <a:cs typeface="Century"/>
                <a:sym typeface="Century"/>
              </a:rPr>
              <a:t> Also, the user’s data will be updated to IRDAI website which will be assigned to the insurance agencies to reflect fine on the respective person in their annual insurance due in case the problem remains uncorrected for a prolonged time.</a:t>
            </a:r>
            <a:endParaRPr sz="2000">
              <a:solidFill>
                <a:schemeClr val="dk1"/>
              </a:solidFill>
              <a:latin typeface="Century"/>
              <a:ea typeface="Century"/>
              <a:cs typeface="Century"/>
              <a:sym typeface="Century"/>
            </a:endParaRPr>
          </a:p>
          <a:p>
            <a:pPr indent="-313245" lvl="0" marL="548640" rtl="0" algn="l">
              <a:spcBef>
                <a:spcPts val="476"/>
              </a:spcBef>
              <a:spcAft>
                <a:spcPts val="1200"/>
              </a:spcAft>
              <a:buClr>
                <a:schemeClr val="dk1"/>
              </a:buClr>
              <a:buSzPts val="1820"/>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pic>
        <p:nvPicPr>
          <p:cNvPr id="164" name="Google Shape;164;p9"/>
          <p:cNvPicPr preferRelativeResize="0"/>
          <p:nvPr/>
        </p:nvPicPr>
        <p:blipFill rotWithShape="1">
          <a:blip r:embed="rId3">
            <a:alphaModFix/>
          </a:blip>
          <a:srcRect b="0" l="0" r="0" t="0"/>
          <a:stretch/>
        </p:blipFill>
        <p:spPr>
          <a:xfrm>
            <a:off x="0" y="642918"/>
            <a:ext cx="9144000" cy="557216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EAD594"/>
              </a:buClr>
              <a:buSzPts val="4000"/>
              <a:buFont typeface="Century"/>
              <a:buNone/>
            </a:pPr>
            <a:r>
              <a:rPr lang="en-US" sz="4500">
                <a:solidFill>
                  <a:schemeClr val="dk1"/>
                </a:solidFill>
                <a:latin typeface="Century"/>
                <a:ea typeface="Century"/>
                <a:cs typeface="Century"/>
                <a:sym typeface="Century"/>
              </a:rPr>
              <a:t>Distraction Detection:</a:t>
            </a:r>
            <a:endParaRPr sz="4500">
              <a:solidFill>
                <a:schemeClr val="dk1"/>
              </a:solidFill>
            </a:endParaRPr>
          </a:p>
        </p:txBody>
      </p:sp>
      <p:sp>
        <p:nvSpPr>
          <p:cNvPr id="170" name="Google Shape;170;p11"/>
          <p:cNvSpPr txBox="1"/>
          <p:nvPr>
            <p:ph idx="1" type="body"/>
          </p:nvPr>
        </p:nvSpPr>
        <p:spPr>
          <a:xfrm>
            <a:off x="457200" y="1285848"/>
            <a:ext cx="8229600" cy="5178600"/>
          </a:xfrm>
          <a:prstGeom prst="rect">
            <a:avLst/>
          </a:prstGeom>
          <a:noFill/>
          <a:ln>
            <a:noFill/>
          </a:ln>
        </p:spPr>
        <p:txBody>
          <a:bodyPr anchorCtr="0" anchor="t" bIns="45700" lIns="91425" spcFirstLastPara="1" rIns="91425" wrap="square" tIns="45700">
            <a:normAutofit fontScale="70000" lnSpcReduction="20000"/>
          </a:bodyPr>
          <a:lstStyle/>
          <a:p>
            <a:pPr indent="-411480" lvl="0" marL="548640" rtl="0" algn="l">
              <a:spcBef>
                <a:spcPts val="0"/>
              </a:spcBef>
              <a:spcAft>
                <a:spcPts val="0"/>
              </a:spcAft>
              <a:buClr>
                <a:schemeClr val="dk1"/>
              </a:buClr>
              <a:buSzPct val="65000"/>
              <a:buNone/>
            </a:pPr>
            <a:r>
              <a:t/>
            </a:r>
            <a:endParaRPr b="1" sz="4300">
              <a:latin typeface="Century"/>
              <a:ea typeface="Century"/>
              <a:cs typeface="Century"/>
              <a:sym typeface="Century"/>
            </a:endParaRPr>
          </a:p>
          <a:p>
            <a:pPr indent="-313245" lvl="0" marL="548640" rtl="0" algn="l">
              <a:spcBef>
                <a:spcPts val="476"/>
              </a:spcBef>
              <a:spcAft>
                <a:spcPts val="0"/>
              </a:spcAft>
              <a:buClr>
                <a:schemeClr val="dk1"/>
              </a:buClr>
              <a:buSzPct val="82727"/>
              <a:buNone/>
            </a:pPr>
            <a:r>
              <a:t/>
            </a:r>
            <a:endParaRPr sz="2200"/>
          </a:p>
          <a:p>
            <a:pPr indent="-514345" lvl="0" marL="514345" rtl="0" algn="l">
              <a:spcBef>
                <a:spcPts val="476"/>
              </a:spcBef>
              <a:spcAft>
                <a:spcPts val="0"/>
              </a:spcAft>
              <a:buClr>
                <a:schemeClr val="dk1"/>
              </a:buClr>
              <a:buSzPct val="100000"/>
              <a:buFont typeface="Lucida Sans"/>
              <a:buAutoNum type="arabicPeriod"/>
            </a:pPr>
            <a:r>
              <a:rPr lang="en-US" sz="3550">
                <a:solidFill>
                  <a:schemeClr val="dk1"/>
                </a:solidFill>
                <a:latin typeface="Century"/>
                <a:ea typeface="Century"/>
                <a:cs typeface="Century"/>
                <a:sym typeface="Century"/>
              </a:rPr>
              <a:t>Our system has an installed camera module which is programmed to Detect Drowsiness via Computer Vision Techniques.</a:t>
            </a:r>
            <a:endParaRPr sz="3550">
              <a:solidFill>
                <a:schemeClr val="dk1"/>
              </a:solidFill>
              <a:latin typeface="Century"/>
              <a:ea typeface="Century"/>
              <a:cs typeface="Century"/>
              <a:sym typeface="Century"/>
            </a:endParaRPr>
          </a:p>
          <a:p>
            <a:pPr indent="-514345" lvl="0" marL="514345" rtl="0" algn="l">
              <a:spcBef>
                <a:spcPts val="476"/>
              </a:spcBef>
              <a:spcAft>
                <a:spcPts val="0"/>
              </a:spcAft>
              <a:buClr>
                <a:schemeClr val="dk1"/>
              </a:buClr>
              <a:buSzPct val="100000"/>
              <a:buFont typeface="Century"/>
              <a:buAutoNum type="arabicPeriod"/>
            </a:pPr>
            <a:r>
              <a:rPr lang="en-US" sz="3550">
                <a:solidFill>
                  <a:schemeClr val="dk1"/>
                </a:solidFill>
                <a:latin typeface="Century"/>
                <a:ea typeface="Century"/>
                <a:cs typeface="Century"/>
                <a:sym typeface="Century"/>
              </a:rPr>
              <a:t>We have also included the factor of detecting whether the user is using mobile devices while driving their vehicle and alert them accordingly.</a:t>
            </a:r>
            <a:endParaRPr sz="3550">
              <a:solidFill>
                <a:schemeClr val="dk1"/>
              </a:solidFill>
              <a:latin typeface="Century"/>
              <a:ea typeface="Century"/>
              <a:cs typeface="Century"/>
              <a:sym typeface="Century"/>
            </a:endParaRPr>
          </a:p>
          <a:p>
            <a:pPr indent="-514345" lvl="0" marL="514345" rtl="0" algn="l">
              <a:spcBef>
                <a:spcPts val="476"/>
              </a:spcBef>
              <a:spcAft>
                <a:spcPts val="0"/>
              </a:spcAft>
              <a:buClr>
                <a:schemeClr val="dk1"/>
              </a:buClr>
              <a:buSzPct val="100000"/>
              <a:buFont typeface="Lucida Sans"/>
              <a:buAutoNum type="arabicPeriod"/>
            </a:pPr>
            <a:r>
              <a:rPr lang="en-US" sz="3550">
                <a:solidFill>
                  <a:schemeClr val="dk1"/>
                </a:solidFill>
                <a:latin typeface="Century"/>
                <a:ea typeface="Century"/>
                <a:cs typeface="Century"/>
                <a:sym typeface="Century"/>
              </a:rPr>
              <a:t>Once the user is classified to be asleep by analysing his eye patterns per 50 frame then the installed buzzer will start ringing continuously to wake up the driver.</a:t>
            </a:r>
            <a:endParaRPr sz="3550">
              <a:solidFill>
                <a:schemeClr val="dk1"/>
              </a:solidFill>
            </a:endParaRPr>
          </a:p>
          <a:p>
            <a:pPr indent="-514345" lvl="0" marL="514345" rtl="0" algn="l">
              <a:spcBef>
                <a:spcPts val="434"/>
              </a:spcBef>
              <a:spcAft>
                <a:spcPts val="0"/>
              </a:spcAft>
              <a:buClr>
                <a:schemeClr val="dk1"/>
              </a:buClr>
              <a:buSzPct val="100000"/>
              <a:buFont typeface="Calibri"/>
              <a:buAutoNum type="arabicPeriod"/>
            </a:pPr>
            <a:r>
              <a:rPr lang="en-US" sz="3100">
                <a:solidFill>
                  <a:schemeClr val="dk1"/>
                </a:solidFill>
                <a:latin typeface="Century"/>
                <a:ea typeface="Century"/>
                <a:cs typeface="Century"/>
                <a:sym typeface="Century"/>
              </a:rPr>
              <a:t>Also, if the driver is distracted while driving, like using mobile phones then it will also be classified under violation.</a:t>
            </a:r>
            <a:endParaRPr sz="31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1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rgbClr val="EAD594"/>
              </a:buClr>
              <a:buSzPct val="100000"/>
              <a:buFont typeface="Century"/>
              <a:buNone/>
            </a:pPr>
            <a:r>
              <a:rPr lang="en-US" sz="4400" u="sng">
                <a:solidFill>
                  <a:schemeClr val="dk1"/>
                </a:solidFill>
                <a:latin typeface="Century"/>
                <a:ea typeface="Century"/>
                <a:cs typeface="Century"/>
                <a:sym typeface="Century"/>
              </a:rPr>
              <a:t>TECHNOLOGY USED FOR FUTURE SCOPE:</a:t>
            </a:r>
            <a:endParaRPr>
              <a:solidFill>
                <a:schemeClr val="dk1"/>
              </a:solidFill>
            </a:endParaRPr>
          </a:p>
        </p:txBody>
      </p:sp>
      <p:sp>
        <p:nvSpPr>
          <p:cNvPr id="176" name="Google Shape;176;p12"/>
          <p:cNvSpPr txBox="1"/>
          <p:nvPr>
            <p:ph idx="1" type="body"/>
          </p:nvPr>
        </p:nvSpPr>
        <p:spPr>
          <a:xfrm>
            <a:off x="457200" y="1320800"/>
            <a:ext cx="8229600" cy="5257800"/>
          </a:xfrm>
          <a:prstGeom prst="rect">
            <a:avLst/>
          </a:prstGeom>
          <a:noFill/>
          <a:ln>
            <a:noFill/>
          </a:ln>
        </p:spPr>
        <p:txBody>
          <a:bodyPr anchorCtr="0" anchor="t" bIns="45700" lIns="91425" spcFirstLastPara="1" rIns="91425" wrap="square" tIns="45700">
            <a:normAutofit fontScale="62500" lnSpcReduction="20000"/>
          </a:bodyPr>
          <a:lstStyle/>
          <a:p>
            <a:pPr indent="-457195" lvl="0" marL="457195" rtl="0" algn="l">
              <a:lnSpc>
                <a:spcPct val="115000"/>
              </a:lnSpc>
              <a:spcBef>
                <a:spcPts val="0"/>
              </a:spcBef>
              <a:spcAft>
                <a:spcPts val="0"/>
              </a:spcAft>
              <a:buClr>
                <a:schemeClr val="dk2"/>
              </a:buClr>
              <a:buSzPct val="180000"/>
              <a:buNone/>
            </a:pPr>
            <a:r>
              <a:t/>
            </a:r>
            <a:endParaRPr>
              <a:latin typeface="Century"/>
              <a:ea typeface="Century"/>
              <a:cs typeface="Century"/>
              <a:sym typeface="Century"/>
            </a:endParaRPr>
          </a:p>
          <a:p>
            <a:pPr indent="-457195" lvl="0" marL="457195" rtl="0" algn="l">
              <a:spcBef>
                <a:spcPts val="396"/>
              </a:spcBef>
              <a:spcAft>
                <a:spcPts val="0"/>
              </a:spcAft>
              <a:buClr>
                <a:schemeClr val="dk2"/>
              </a:buClr>
              <a:buSzPct val="181818"/>
              <a:buChar char="•"/>
            </a:pPr>
            <a:r>
              <a:rPr lang="en-US" sz="3600">
                <a:solidFill>
                  <a:schemeClr val="dk1"/>
                </a:solidFill>
                <a:latin typeface="Century"/>
                <a:ea typeface="Century"/>
                <a:cs typeface="Century"/>
                <a:sym typeface="Century"/>
              </a:rPr>
              <a:t> GPS technology and on-board diagnostics (OBD) to plot the asset's movements on a computerized map.</a:t>
            </a:r>
            <a:endParaRPr>
              <a:solidFill>
                <a:schemeClr val="dk1"/>
              </a:solidFill>
            </a:endParaRPr>
          </a:p>
          <a:p>
            <a:pPr indent="-457195" lvl="0" marL="457195" rtl="0" algn="l">
              <a:spcBef>
                <a:spcPts val="396"/>
              </a:spcBef>
              <a:spcAft>
                <a:spcPts val="0"/>
              </a:spcAft>
              <a:buClr>
                <a:schemeClr val="dk2"/>
              </a:buClr>
              <a:buSzPct val="181818"/>
              <a:buChar char="•"/>
            </a:pPr>
            <a:r>
              <a:rPr lang="en-US" sz="3600">
                <a:solidFill>
                  <a:schemeClr val="dk1"/>
                </a:solidFill>
                <a:latin typeface="Century"/>
                <a:ea typeface="Century"/>
                <a:cs typeface="Century"/>
                <a:sym typeface="Century"/>
              </a:rPr>
              <a:t>A telematics engineer will be working in Linux environments, either to administer the device or to use it to automate processes. Thus, Bash is a language that comes with all Unix based systems. It is an excellent scripting language for automating tasks</a:t>
            </a:r>
            <a:endParaRPr>
              <a:solidFill>
                <a:schemeClr val="dk1"/>
              </a:solidFill>
            </a:endParaRPr>
          </a:p>
          <a:p>
            <a:pPr indent="-457195" lvl="0" marL="457195" rtl="0" algn="l">
              <a:spcBef>
                <a:spcPts val="396"/>
              </a:spcBef>
              <a:spcAft>
                <a:spcPts val="1200"/>
              </a:spcAft>
              <a:buClr>
                <a:schemeClr val="dk2"/>
              </a:buClr>
              <a:buSzPct val="181818"/>
              <a:buChar char="•"/>
            </a:pPr>
            <a:r>
              <a:rPr lang="en-US" sz="3600">
                <a:solidFill>
                  <a:schemeClr val="dk1"/>
                </a:solidFill>
                <a:latin typeface="Century"/>
                <a:ea typeface="Century"/>
                <a:cs typeface="Century"/>
                <a:sym typeface="Century"/>
              </a:rPr>
              <a:t>The Telematics Control Unit (TCU), which is the central hardware module of the telematics device, has communication interfaces with the in-vehicle network (CAN Bus) and the backend cloud server( GPRS) . TCU collects the crucial vehicle data such as diagnostics data, real time location, and speed of the vehicle (through different interfaces) and sends them to the cloud server over wireless network such as GPRS/cellular/LTE , in a specific packaged format.</a:t>
            </a:r>
            <a:endParaRPr sz="36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id="181" name="Google Shape;181;p13"/>
          <p:cNvPicPr preferRelativeResize="0"/>
          <p:nvPr/>
        </p:nvPicPr>
        <p:blipFill rotWithShape="1">
          <a:blip r:embed="rId3">
            <a:alphaModFix/>
          </a:blip>
          <a:srcRect b="0" l="0" r="0" t="0"/>
          <a:stretch/>
        </p:blipFill>
        <p:spPr>
          <a:xfrm>
            <a:off x="0" y="1285860"/>
            <a:ext cx="4215635" cy="2500330"/>
          </a:xfrm>
          <a:prstGeom prst="rect">
            <a:avLst/>
          </a:prstGeom>
          <a:noFill/>
          <a:ln>
            <a:noFill/>
          </a:ln>
        </p:spPr>
      </p:pic>
      <p:pic>
        <p:nvPicPr>
          <p:cNvPr id="182" name="Google Shape;182;p13"/>
          <p:cNvPicPr preferRelativeResize="0"/>
          <p:nvPr/>
        </p:nvPicPr>
        <p:blipFill rotWithShape="1">
          <a:blip r:embed="rId4">
            <a:alphaModFix/>
          </a:blip>
          <a:srcRect b="0" l="0" r="0" t="0"/>
          <a:stretch/>
        </p:blipFill>
        <p:spPr>
          <a:xfrm>
            <a:off x="4357686" y="1928802"/>
            <a:ext cx="4786313" cy="1428760"/>
          </a:xfrm>
          <a:prstGeom prst="rect">
            <a:avLst/>
          </a:prstGeom>
          <a:noFill/>
          <a:ln>
            <a:noFill/>
          </a:ln>
        </p:spPr>
      </p:pic>
      <p:sp>
        <p:nvSpPr>
          <p:cNvPr id="183" name="Google Shape;183;p13"/>
          <p:cNvSpPr txBox="1"/>
          <p:nvPr/>
        </p:nvSpPr>
        <p:spPr>
          <a:xfrm>
            <a:off x="357158" y="4500570"/>
            <a:ext cx="8410631" cy="1200327"/>
          </a:xfrm>
          <a:prstGeom prst="rect">
            <a:avLst/>
          </a:prstGeom>
          <a:gradFill>
            <a:gsLst>
              <a:gs pos="0">
                <a:srgbClr val="C8B2E9"/>
              </a:gs>
              <a:gs pos="35000">
                <a:srgbClr val="D6CAED"/>
              </a:gs>
              <a:gs pos="100000">
                <a:srgbClr val="EFE8FA"/>
              </a:gs>
            </a:gsLst>
            <a:lin ang="16200000" scaled="0"/>
          </a:gradFill>
          <a:ln cap="flat" cmpd="sng" w="9525">
            <a:solidFill>
              <a:srgbClr val="7C5F9F"/>
            </a:solidFill>
            <a:prstDash val="solid"/>
            <a:round/>
            <a:headEnd len="sm" w="sm" type="none"/>
            <a:tailEnd len="sm" w="sm" type="none"/>
          </a:ln>
          <a:effectLst>
            <a:outerShdw blurRad="40000" rotWithShape="0" dir="5400000" dist="20000">
              <a:srgbClr val="000000">
                <a:alpha val="37647"/>
              </a:srgbClr>
            </a:outerShdw>
          </a:effectLst>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n-US" sz="3600" u="none" cap="none" strike="noStrike">
                <a:solidFill>
                  <a:schemeClr val="dk1"/>
                </a:solidFill>
                <a:latin typeface="Century"/>
                <a:ea typeface="Century"/>
                <a:cs typeface="Century"/>
                <a:sym typeface="Century"/>
              </a:rPr>
              <a:t>MyGeoTab Server – Live Vehicular Monitoring Service.</a:t>
            </a:r>
            <a:endParaRPr b="0" i="0" sz="3600" u="none" cap="none" strike="noStrike">
              <a:solidFill>
                <a:schemeClr val="dk1"/>
              </a:solidFill>
              <a:latin typeface="Century"/>
              <a:ea typeface="Century"/>
              <a:cs typeface="Century"/>
              <a:sym typeface="Century"/>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pic>
        <p:nvPicPr>
          <p:cNvPr id="188" name="Google Shape;188;p14"/>
          <p:cNvPicPr preferRelativeResize="0"/>
          <p:nvPr/>
        </p:nvPicPr>
        <p:blipFill rotWithShape="1">
          <a:blip r:embed="rId3">
            <a:alphaModFix/>
          </a:blip>
          <a:srcRect b="0" l="0" r="0" t="0"/>
          <a:stretch/>
        </p:blipFill>
        <p:spPr>
          <a:xfrm>
            <a:off x="0" y="1290625"/>
            <a:ext cx="5473699" cy="2455875"/>
          </a:xfrm>
          <a:prstGeom prst="rect">
            <a:avLst/>
          </a:prstGeom>
          <a:noFill/>
          <a:ln>
            <a:noFill/>
          </a:ln>
        </p:spPr>
      </p:pic>
      <p:sp>
        <p:nvSpPr>
          <p:cNvPr id="189" name="Google Shape;189;p14"/>
          <p:cNvSpPr txBox="1"/>
          <p:nvPr/>
        </p:nvSpPr>
        <p:spPr>
          <a:xfrm>
            <a:off x="857224" y="4714884"/>
            <a:ext cx="7765576" cy="646329"/>
          </a:xfrm>
          <a:prstGeom prst="rect">
            <a:avLst/>
          </a:prstGeom>
          <a:gradFill>
            <a:gsLst>
              <a:gs pos="0">
                <a:srgbClr val="C8B2E9"/>
              </a:gs>
              <a:gs pos="35000">
                <a:srgbClr val="D6CAED"/>
              </a:gs>
              <a:gs pos="100000">
                <a:srgbClr val="EFE8FA"/>
              </a:gs>
            </a:gsLst>
            <a:lin ang="16200000" scaled="0"/>
          </a:gradFill>
          <a:ln cap="flat" cmpd="sng" w="9525">
            <a:solidFill>
              <a:srgbClr val="7C5F9F"/>
            </a:solidFill>
            <a:prstDash val="solid"/>
            <a:round/>
            <a:headEnd len="sm" w="sm" type="none"/>
            <a:tailEnd len="sm" w="sm" type="none"/>
          </a:ln>
          <a:effectLst>
            <a:outerShdw blurRad="40000" rotWithShape="0" dir="5400000" dist="20000">
              <a:srgbClr val="000000">
                <a:alpha val="37647"/>
              </a:srgbClr>
            </a:outerShdw>
          </a:effectLst>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0" i="0" lang="en-US" sz="3600" u="none" cap="none" strike="noStrike">
                <a:solidFill>
                  <a:schemeClr val="dk1"/>
                </a:solidFill>
                <a:latin typeface="Century"/>
                <a:ea typeface="Century"/>
                <a:cs typeface="Century"/>
                <a:sym typeface="Century"/>
              </a:rPr>
              <a:t>Hardware - Green Telematics</a:t>
            </a:r>
            <a:endParaRPr b="0" i="0" sz="3600" u="none" cap="none" strike="noStrike">
              <a:solidFill>
                <a:schemeClr val="dk1"/>
              </a:solidFill>
              <a:latin typeface="Century"/>
              <a:ea typeface="Century"/>
              <a:cs typeface="Century"/>
              <a:sym typeface="Century"/>
            </a:endParaRPr>
          </a:p>
        </p:txBody>
      </p:sp>
      <p:pic>
        <p:nvPicPr>
          <p:cNvPr id="190" name="Google Shape;190;p14"/>
          <p:cNvPicPr preferRelativeResize="0"/>
          <p:nvPr/>
        </p:nvPicPr>
        <p:blipFill rotWithShape="1">
          <a:blip r:embed="rId4">
            <a:alphaModFix/>
          </a:blip>
          <a:srcRect b="0" l="0" r="0" t="0"/>
          <a:stretch/>
        </p:blipFill>
        <p:spPr>
          <a:xfrm>
            <a:off x="5562600" y="520700"/>
            <a:ext cx="3517901" cy="386700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pic>
        <p:nvPicPr>
          <p:cNvPr id="195" name="Google Shape;195;p15"/>
          <p:cNvPicPr preferRelativeResize="0"/>
          <p:nvPr/>
        </p:nvPicPr>
        <p:blipFill rotWithShape="1">
          <a:blip r:embed="rId3">
            <a:alphaModFix/>
          </a:blip>
          <a:srcRect b="0" l="0" r="0" t="0"/>
          <a:stretch/>
        </p:blipFill>
        <p:spPr>
          <a:xfrm>
            <a:off x="142858" y="820718"/>
            <a:ext cx="2882291" cy="2786081"/>
          </a:xfrm>
          <a:prstGeom prst="rect">
            <a:avLst/>
          </a:prstGeom>
          <a:noFill/>
          <a:ln>
            <a:noFill/>
          </a:ln>
        </p:spPr>
      </p:pic>
      <p:sp>
        <p:nvSpPr>
          <p:cNvPr id="196" name="Google Shape;196;p15"/>
          <p:cNvSpPr txBox="1"/>
          <p:nvPr/>
        </p:nvSpPr>
        <p:spPr>
          <a:xfrm>
            <a:off x="142844" y="4929198"/>
            <a:ext cx="3143272" cy="553996"/>
          </a:xfrm>
          <a:prstGeom prst="rect">
            <a:avLst/>
          </a:prstGeom>
          <a:gradFill>
            <a:gsLst>
              <a:gs pos="0">
                <a:srgbClr val="C8B2E9"/>
              </a:gs>
              <a:gs pos="35000">
                <a:srgbClr val="D6CAED"/>
              </a:gs>
              <a:gs pos="100000">
                <a:srgbClr val="EFE8FA"/>
              </a:gs>
            </a:gsLst>
            <a:lin ang="16200000" scaled="0"/>
          </a:gradFill>
          <a:ln cap="flat" cmpd="sng" w="9525">
            <a:solidFill>
              <a:srgbClr val="7C5F9F"/>
            </a:solidFill>
            <a:prstDash val="solid"/>
            <a:round/>
            <a:headEnd len="sm" w="sm" type="none"/>
            <a:tailEnd len="sm" w="sm" type="none"/>
          </a:ln>
          <a:effectLst>
            <a:outerShdw blurRad="40000" rotWithShape="0" dir="5400000" dist="20000">
              <a:srgbClr val="000000">
                <a:alpha val="37647"/>
              </a:srgbClr>
            </a:outerShdw>
          </a:effectLst>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000"/>
              <a:buFont typeface="Arial"/>
              <a:buNone/>
            </a:pPr>
            <a:r>
              <a:rPr b="0" i="0" lang="en-US" sz="3000" u="none" cap="none" strike="noStrike">
                <a:solidFill>
                  <a:schemeClr val="dk1"/>
                </a:solidFill>
                <a:latin typeface="Century"/>
                <a:ea typeface="Century"/>
                <a:cs typeface="Century"/>
                <a:sym typeface="Century"/>
              </a:rPr>
              <a:t>  </a:t>
            </a:r>
            <a:r>
              <a:rPr b="0" i="0" lang="en-US" sz="2500" u="none" cap="none" strike="noStrike">
                <a:solidFill>
                  <a:schemeClr val="dk1"/>
                </a:solidFill>
                <a:latin typeface="Century"/>
                <a:ea typeface="Century"/>
                <a:cs typeface="Century"/>
                <a:sym typeface="Century"/>
              </a:rPr>
              <a:t>Twilio SMS API</a:t>
            </a:r>
            <a:endParaRPr b="0" i="0" sz="2500" u="none" cap="none" strike="noStrike">
              <a:solidFill>
                <a:schemeClr val="dk1"/>
              </a:solidFill>
              <a:latin typeface="Century"/>
              <a:ea typeface="Century"/>
              <a:cs typeface="Century"/>
              <a:sym typeface="Century"/>
            </a:endParaRPr>
          </a:p>
        </p:txBody>
      </p:sp>
      <p:pic>
        <p:nvPicPr>
          <p:cNvPr id="197" name="Google Shape;197;p15"/>
          <p:cNvPicPr preferRelativeResize="0"/>
          <p:nvPr/>
        </p:nvPicPr>
        <p:blipFill rotWithShape="1">
          <a:blip r:embed="rId4">
            <a:alphaModFix/>
          </a:blip>
          <a:srcRect b="0" l="0" r="0" t="0"/>
          <a:stretch/>
        </p:blipFill>
        <p:spPr>
          <a:xfrm>
            <a:off x="3184524" y="622300"/>
            <a:ext cx="5814053" cy="3073575"/>
          </a:xfrm>
          <a:prstGeom prst="rect">
            <a:avLst/>
          </a:prstGeom>
          <a:noFill/>
          <a:ln>
            <a:noFill/>
          </a:ln>
        </p:spPr>
      </p:pic>
      <p:sp>
        <p:nvSpPr>
          <p:cNvPr id="198" name="Google Shape;198;p15"/>
          <p:cNvSpPr txBox="1"/>
          <p:nvPr/>
        </p:nvSpPr>
        <p:spPr>
          <a:xfrm>
            <a:off x="4752944" y="4544198"/>
            <a:ext cx="3143400" cy="939000"/>
          </a:xfrm>
          <a:prstGeom prst="rect">
            <a:avLst/>
          </a:prstGeom>
          <a:gradFill>
            <a:gsLst>
              <a:gs pos="0">
                <a:srgbClr val="C8B2E9"/>
              </a:gs>
              <a:gs pos="35000">
                <a:srgbClr val="D6CAED"/>
              </a:gs>
              <a:gs pos="100000">
                <a:srgbClr val="EFE8FA"/>
              </a:gs>
            </a:gsLst>
            <a:lin ang="16200000" scaled="0"/>
          </a:gradFill>
          <a:ln cap="flat" cmpd="sng" w="9525">
            <a:solidFill>
              <a:srgbClr val="7C5F9F"/>
            </a:solidFill>
            <a:prstDash val="solid"/>
            <a:round/>
            <a:headEnd len="sm" w="sm" type="none"/>
            <a:tailEnd len="sm" w="sm" type="none"/>
          </a:ln>
          <a:effectLst>
            <a:outerShdw blurRad="40000" rotWithShape="0" dir="5400000" dist="20000">
              <a:srgbClr val="000000">
                <a:alpha val="37647"/>
              </a:srgbClr>
            </a:outerShdw>
          </a:effectLst>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chemeClr val="dk1"/>
                </a:solidFill>
                <a:latin typeface="Century"/>
                <a:ea typeface="Century"/>
                <a:cs typeface="Century"/>
                <a:sym typeface="Century"/>
              </a:rPr>
              <a:t>  </a:t>
            </a:r>
            <a:r>
              <a:rPr b="0" i="0" lang="en-US" sz="2500" u="none" cap="none" strike="noStrike">
                <a:solidFill>
                  <a:schemeClr val="dk1"/>
                </a:solidFill>
                <a:latin typeface="Century"/>
                <a:ea typeface="Century"/>
                <a:cs typeface="Century"/>
                <a:sym typeface="Century"/>
              </a:rPr>
              <a:t>Speed Projection IOT Hub</a:t>
            </a:r>
            <a:endParaRPr b="0" i="0" sz="2500" u="none" cap="none" strike="noStrike">
              <a:solidFill>
                <a:schemeClr val="dk1"/>
              </a:solidFill>
              <a:latin typeface="Century"/>
              <a:ea typeface="Century"/>
              <a:cs typeface="Century"/>
              <a:sym typeface="Century"/>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16"/>
          <p:cNvSpPr txBox="1"/>
          <p:nvPr/>
        </p:nvSpPr>
        <p:spPr>
          <a:xfrm>
            <a:off x="2138800" y="5421325"/>
            <a:ext cx="5163600" cy="1015800"/>
          </a:xfrm>
          <a:prstGeom prst="rect">
            <a:avLst/>
          </a:prstGeom>
          <a:gradFill>
            <a:gsLst>
              <a:gs pos="0">
                <a:srgbClr val="C8B2E9"/>
              </a:gs>
              <a:gs pos="35000">
                <a:srgbClr val="D6CAED"/>
              </a:gs>
              <a:gs pos="100000">
                <a:srgbClr val="EFE8FA"/>
              </a:gs>
            </a:gsLst>
            <a:lin ang="16200000" scaled="0"/>
          </a:gradFill>
          <a:ln cap="flat" cmpd="sng" w="9525">
            <a:solidFill>
              <a:srgbClr val="7C5F9F"/>
            </a:solidFill>
            <a:prstDash val="solid"/>
            <a:round/>
            <a:headEnd len="sm" w="sm" type="none"/>
            <a:tailEnd len="sm" w="sm" type="none"/>
          </a:ln>
          <a:effectLst>
            <a:outerShdw blurRad="40000" rotWithShape="0" dir="5400000" dist="20000">
              <a:srgbClr val="000000">
                <a:alpha val="37647"/>
              </a:srgbClr>
            </a:outerShdw>
          </a:effectLst>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chemeClr val="dk1"/>
                </a:solidFill>
                <a:latin typeface="Century"/>
                <a:ea typeface="Century"/>
                <a:cs typeface="Century"/>
                <a:sym typeface="Century"/>
              </a:rPr>
              <a:t>   Cloud Infranstructure (Thingspeak) </a:t>
            </a:r>
            <a:endParaRPr b="0" i="0" sz="3000" u="none" cap="none" strike="noStrike">
              <a:solidFill>
                <a:schemeClr val="dk1"/>
              </a:solidFill>
              <a:latin typeface="Century"/>
              <a:ea typeface="Century"/>
              <a:cs typeface="Century"/>
              <a:sym typeface="Century"/>
            </a:endParaRPr>
          </a:p>
        </p:txBody>
      </p:sp>
      <p:pic>
        <p:nvPicPr>
          <p:cNvPr id="204" name="Google Shape;204;p16"/>
          <p:cNvPicPr preferRelativeResize="0"/>
          <p:nvPr/>
        </p:nvPicPr>
        <p:blipFill rotWithShape="1">
          <a:blip r:embed="rId3">
            <a:alphaModFix/>
          </a:blip>
          <a:srcRect b="0" l="0" r="0" t="0"/>
          <a:stretch/>
        </p:blipFill>
        <p:spPr>
          <a:xfrm>
            <a:off x="152400" y="152400"/>
            <a:ext cx="8825110" cy="49641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pic>
        <p:nvPicPr>
          <p:cNvPr id="209" name="Google Shape;209;p17"/>
          <p:cNvPicPr preferRelativeResize="0"/>
          <p:nvPr/>
        </p:nvPicPr>
        <p:blipFill rotWithShape="1">
          <a:blip r:embed="rId3">
            <a:alphaModFix/>
          </a:blip>
          <a:srcRect b="0" l="0" r="0" t="0"/>
          <a:stretch/>
        </p:blipFill>
        <p:spPr>
          <a:xfrm>
            <a:off x="0" y="1071546"/>
            <a:ext cx="4469473" cy="2994545"/>
          </a:xfrm>
          <a:prstGeom prst="rect">
            <a:avLst/>
          </a:prstGeom>
          <a:noFill/>
          <a:ln>
            <a:noFill/>
          </a:ln>
        </p:spPr>
      </p:pic>
      <p:pic>
        <p:nvPicPr>
          <p:cNvPr id="210" name="Google Shape;210;p17"/>
          <p:cNvPicPr preferRelativeResize="0"/>
          <p:nvPr/>
        </p:nvPicPr>
        <p:blipFill rotWithShape="1">
          <a:blip r:embed="rId4">
            <a:alphaModFix/>
          </a:blip>
          <a:srcRect b="0" l="0" r="0" t="0"/>
          <a:stretch/>
        </p:blipFill>
        <p:spPr>
          <a:xfrm>
            <a:off x="4593859" y="1071546"/>
            <a:ext cx="4598698" cy="3000396"/>
          </a:xfrm>
          <a:prstGeom prst="rect">
            <a:avLst/>
          </a:prstGeom>
          <a:noFill/>
          <a:ln>
            <a:noFill/>
          </a:ln>
        </p:spPr>
      </p:pic>
      <p:sp>
        <p:nvSpPr>
          <p:cNvPr id="211" name="Google Shape;211;p17"/>
          <p:cNvSpPr txBox="1"/>
          <p:nvPr/>
        </p:nvSpPr>
        <p:spPr>
          <a:xfrm>
            <a:off x="0" y="4643446"/>
            <a:ext cx="4357717" cy="1077216"/>
          </a:xfrm>
          <a:prstGeom prst="rect">
            <a:avLst/>
          </a:prstGeom>
          <a:gradFill>
            <a:gsLst>
              <a:gs pos="0">
                <a:srgbClr val="C8B2E9"/>
              </a:gs>
              <a:gs pos="35000">
                <a:srgbClr val="D6CAED"/>
              </a:gs>
              <a:gs pos="100000">
                <a:srgbClr val="EFE8FA"/>
              </a:gs>
            </a:gsLst>
            <a:lin ang="16200000" scaled="0"/>
          </a:gradFill>
          <a:ln cap="flat" cmpd="sng" w="9525">
            <a:solidFill>
              <a:srgbClr val="7C5F9F"/>
            </a:solidFill>
            <a:prstDash val="solid"/>
            <a:round/>
            <a:headEnd len="sm" w="sm" type="none"/>
            <a:tailEnd len="sm" w="sm" type="none"/>
          </a:ln>
          <a:effectLst>
            <a:outerShdw blurRad="40000" rotWithShape="0" dir="5400000" dist="20000">
              <a:srgbClr val="000000">
                <a:alpha val="37647"/>
              </a:srgbClr>
            </a:outerShdw>
          </a:effectLst>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Century"/>
                <a:ea typeface="Century"/>
                <a:cs typeface="Century"/>
                <a:sym typeface="Century"/>
              </a:rPr>
              <a:t>Drowsiness Detection and Alert System</a:t>
            </a:r>
            <a:endParaRPr b="0" i="0" sz="3200" u="none" cap="none" strike="noStrike">
              <a:solidFill>
                <a:schemeClr val="dk1"/>
              </a:solidFill>
              <a:highlight>
                <a:srgbClr val="6AA84F"/>
              </a:highlight>
              <a:latin typeface="Century"/>
              <a:ea typeface="Century"/>
              <a:cs typeface="Century"/>
              <a:sym typeface="Century"/>
            </a:endParaRPr>
          </a:p>
        </p:txBody>
      </p:sp>
      <p:sp>
        <p:nvSpPr>
          <p:cNvPr id="212" name="Google Shape;212;p17"/>
          <p:cNvSpPr txBox="1"/>
          <p:nvPr/>
        </p:nvSpPr>
        <p:spPr>
          <a:xfrm>
            <a:off x="4607859" y="4679305"/>
            <a:ext cx="4357717" cy="1077178"/>
          </a:xfrm>
          <a:prstGeom prst="rect">
            <a:avLst/>
          </a:prstGeom>
          <a:gradFill>
            <a:gsLst>
              <a:gs pos="0">
                <a:srgbClr val="C8B2E9"/>
              </a:gs>
              <a:gs pos="35000">
                <a:srgbClr val="D6CAED"/>
              </a:gs>
              <a:gs pos="100000">
                <a:srgbClr val="EFE8FA"/>
              </a:gs>
            </a:gsLst>
            <a:lin ang="16200000" scaled="0"/>
          </a:gradFill>
          <a:ln cap="flat" cmpd="sng" w="9525">
            <a:solidFill>
              <a:srgbClr val="7C5F9F"/>
            </a:solidFill>
            <a:prstDash val="solid"/>
            <a:round/>
            <a:headEnd len="sm" w="sm" type="none"/>
            <a:tailEnd len="sm" w="sm" type="none"/>
          </a:ln>
          <a:effectLst>
            <a:outerShdw blurRad="40000" rotWithShape="0" dir="5400000" dist="20000">
              <a:srgbClr val="000000">
                <a:alpha val="37647"/>
              </a:srgbClr>
            </a:outerShdw>
          </a:effectLst>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Century"/>
                <a:ea typeface="Century"/>
                <a:cs typeface="Century"/>
                <a:sym typeface="Century"/>
              </a:rPr>
              <a:t>IRDAI Site and DB Setup</a:t>
            </a:r>
            <a:endParaRPr b="0" i="0" sz="3200" u="none" cap="none" strike="noStrike">
              <a:solidFill>
                <a:schemeClr val="dk1"/>
              </a:solidFill>
              <a:highlight>
                <a:srgbClr val="6AA84F"/>
              </a:highlight>
              <a:latin typeface="Century"/>
              <a:ea typeface="Century"/>
              <a:cs typeface="Century"/>
              <a:sym typeface="Century"/>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pic>
        <p:nvPicPr>
          <p:cNvPr id="217" name="Google Shape;217;p18"/>
          <p:cNvPicPr preferRelativeResize="0"/>
          <p:nvPr/>
        </p:nvPicPr>
        <p:blipFill rotWithShape="1">
          <a:blip r:embed="rId3">
            <a:alphaModFix/>
          </a:blip>
          <a:srcRect b="0" l="0" r="0" t="0"/>
          <a:stretch/>
        </p:blipFill>
        <p:spPr>
          <a:xfrm>
            <a:off x="86555" y="1500174"/>
            <a:ext cx="8794605" cy="4643470"/>
          </a:xfrm>
          <a:prstGeom prst="rect">
            <a:avLst/>
          </a:prstGeom>
          <a:noFill/>
          <a:ln>
            <a:noFill/>
          </a:ln>
        </p:spPr>
      </p:pic>
      <p:sp>
        <p:nvSpPr>
          <p:cNvPr id="218" name="Google Shape;218;p18"/>
          <p:cNvSpPr txBox="1"/>
          <p:nvPr/>
        </p:nvSpPr>
        <p:spPr>
          <a:xfrm>
            <a:off x="428596" y="500042"/>
            <a:ext cx="8065800" cy="646290"/>
          </a:xfrm>
          <a:prstGeom prst="rect">
            <a:avLst/>
          </a:prstGeom>
          <a:gradFill>
            <a:gsLst>
              <a:gs pos="0">
                <a:srgbClr val="C8B2E9"/>
              </a:gs>
              <a:gs pos="35000">
                <a:srgbClr val="D6CAED"/>
              </a:gs>
              <a:gs pos="100000">
                <a:srgbClr val="EFE8FA"/>
              </a:gs>
            </a:gsLst>
            <a:lin ang="16200000" scaled="0"/>
          </a:gradFill>
          <a:ln cap="flat" cmpd="sng" w="9525">
            <a:solidFill>
              <a:srgbClr val="7C5F9F"/>
            </a:solidFill>
            <a:prstDash val="solid"/>
            <a:round/>
            <a:headEnd len="sm" w="sm" type="none"/>
            <a:tailEnd len="sm" w="sm" type="none"/>
          </a:ln>
          <a:effectLst>
            <a:outerShdw blurRad="40000" rotWithShape="0" dir="5400000" dist="20000">
              <a:srgbClr val="000000">
                <a:alpha val="37647"/>
              </a:srgbClr>
            </a:outerShdw>
          </a:effectLst>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3600" u="none" cap="none" strike="noStrike">
                <a:solidFill>
                  <a:schemeClr val="dk1"/>
                </a:solidFill>
                <a:latin typeface="Century"/>
                <a:ea typeface="Century"/>
                <a:cs typeface="Century"/>
                <a:sym typeface="Century"/>
              </a:rPr>
              <a:t> IRDAI Sample Site</a:t>
            </a:r>
            <a:endParaRPr b="0" i="0" sz="3600" u="none" cap="none" strike="noStrike">
              <a:solidFill>
                <a:schemeClr val="lt1"/>
              </a:solidFill>
              <a:highlight>
                <a:schemeClr val="dk1"/>
              </a:highlight>
              <a:latin typeface="Century"/>
              <a:ea typeface="Century"/>
              <a:cs typeface="Century"/>
              <a:sym typeface="Centur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2"/>
          <p:cNvSpPr txBox="1"/>
          <p:nvPr>
            <p:ph type="title"/>
          </p:nvPr>
        </p:nvSpPr>
        <p:spPr>
          <a:xfrm>
            <a:off x="457200" y="45718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4100"/>
              <a:buFont typeface="Century"/>
              <a:buNone/>
            </a:pPr>
            <a:r>
              <a:rPr b="1" lang="en-US" sz="4500">
                <a:solidFill>
                  <a:srgbClr val="494429"/>
                </a:solidFill>
                <a:latin typeface="Century"/>
                <a:ea typeface="Century"/>
                <a:cs typeface="Century"/>
                <a:sym typeface="Century"/>
              </a:rPr>
              <a:t>Problem Statement</a:t>
            </a:r>
            <a:r>
              <a:rPr b="1" lang="en-US" sz="4500">
                <a:solidFill>
                  <a:srgbClr val="494429"/>
                </a:solidFill>
              </a:rPr>
              <a:t>:</a:t>
            </a:r>
            <a:br>
              <a:rPr b="1" lang="en-US" sz="4500">
                <a:solidFill>
                  <a:srgbClr val="494429"/>
                </a:solidFill>
              </a:rPr>
            </a:br>
            <a:endParaRPr sz="4500">
              <a:solidFill>
                <a:srgbClr val="494429"/>
              </a:solidFill>
            </a:endParaRPr>
          </a:p>
        </p:txBody>
      </p:sp>
      <p:sp>
        <p:nvSpPr>
          <p:cNvPr id="99" name="Google Shape;99;p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lnSpcReduction="10000"/>
          </a:bodyPr>
          <a:lstStyle/>
          <a:p>
            <a:pPr indent="-451421" lvl="0" marL="548640" rtl="0" algn="l">
              <a:spcBef>
                <a:spcPts val="0"/>
              </a:spcBef>
              <a:spcAft>
                <a:spcPts val="0"/>
              </a:spcAft>
              <a:buClr>
                <a:schemeClr val="dk1"/>
              </a:buClr>
              <a:buSzPts val="2500"/>
              <a:buChar char="●"/>
            </a:pPr>
            <a:r>
              <a:rPr lang="en-US" sz="2500">
                <a:solidFill>
                  <a:schemeClr val="dk1"/>
                </a:solidFill>
                <a:latin typeface="Arial"/>
                <a:ea typeface="Arial"/>
                <a:cs typeface="Arial"/>
                <a:sym typeface="Arial"/>
              </a:rPr>
              <a:t> </a:t>
            </a:r>
            <a:r>
              <a:rPr lang="en-US" sz="2500">
                <a:solidFill>
                  <a:schemeClr val="dk1"/>
                </a:solidFill>
                <a:latin typeface="Century"/>
                <a:ea typeface="Century"/>
                <a:cs typeface="Century"/>
                <a:sym typeface="Century"/>
              </a:rPr>
              <a:t>Currently biggest back-set faced by our country is pollution especially in places like Delhi where air toxicity is well beyond bars.</a:t>
            </a:r>
            <a:endParaRPr sz="2500">
              <a:solidFill>
                <a:schemeClr val="dk1"/>
              </a:solidFill>
            </a:endParaRPr>
          </a:p>
          <a:p>
            <a:pPr indent="-451421" lvl="0" marL="548640" rtl="0" algn="l">
              <a:spcBef>
                <a:spcPts val="518"/>
              </a:spcBef>
              <a:spcAft>
                <a:spcPts val="0"/>
              </a:spcAft>
              <a:buClr>
                <a:schemeClr val="dk1"/>
              </a:buClr>
              <a:buSzPts val="2500"/>
              <a:buChar char="●"/>
            </a:pPr>
            <a:r>
              <a:rPr lang="en-US" sz="2500">
                <a:solidFill>
                  <a:schemeClr val="dk1"/>
                </a:solidFill>
                <a:latin typeface="Century"/>
                <a:ea typeface="Century"/>
                <a:cs typeface="Century"/>
                <a:sym typeface="Century"/>
              </a:rPr>
              <a:t> More than 45% of this pollution are by products of vehicular emissions given by official stats of our country.</a:t>
            </a:r>
            <a:endParaRPr sz="2500">
              <a:solidFill>
                <a:schemeClr val="dk1"/>
              </a:solidFill>
            </a:endParaRPr>
          </a:p>
          <a:p>
            <a:pPr indent="-451421" lvl="0" marL="548640" rtl="0" algn="l">
              <a:spcBef>
                <a:spcPts val="518"/>
              </a:spcBef>
              <a:spcAft>
                <a:spcPts val="0"/>
              </a:spcAft>
              <a:buClr>
                <a:schemeClr val="dk1"/>
              </a:buClr>
              <a:buSzPts val="2500"/>
              <a:buChar char="●"/>
            </a:pPr>
            <a:r>
              <a:rPr lang="en-US" sz="2500">
                <a:solidFill>
                  <a:schemeClr val="dk1"/>
                </a:solidFill>
                <a:latin typeface="Century"/>
                <a:ea typeface="Century"/>
                <a:cs typeface="Century"/>
                <a:sym typeface="Century"/>
              </a:rPr>
              <a:t> Given the major component in GHG being CO2, CO and NH3 our project mainly focus on effectively controlling the emission of these toxic gases from vehicles.</a:t>
            </a:r>
            <a:endParaRPr sz="2500">
              <a:solidFill>
                <a:schemeClr val="dk1"/>
              </a:solidFill>
            </a:endParaRPr>
          </a:p>
          <a:p>
            <a:pPr indent="-451421" lvl="0" marL="548640" rtl="0" algn="l">
              <a:spcBef>
                <a:spcPts val="518"/>
              </a:spcBef>
              <a:spcAft>
                <a:spcPts val="0"/>
              </a:spcAft>
              <a:buClr>
                <a:schemeClr val="dk1"/>
              </a:buClr>
              <a:buSzPts val="2500"/>
              <a:buChar char="●"/>
            </a:pPr>
            <a:r>
              <a:rPr lang="en-US" sz="2500">
                <a:solidFill>
                  <a:schemeClr val="dk1"/>
                </a:solidFill>
                <a:latin typeface="Century"/>
                <a:ea typeface="Century"/>
                <a:cs typeface="Century"/>
                <a:sym typeface="Century"/>
              </a:rPr>
              <a:t>Our product also addresses various violations performed by the driver and fine them accordingly.</a:t>
            </a:r>
            <a:endParaRPr sz="2500">
              <a:solidFill>
                <a:schemeClr val="dk1"/>
              </a:solidFill>
            </a:endParaRPr>
          </a:p>
          <a:p>
            <a:pPr indent="-304577" lvl="0" marL="548640" rtl="0" algn="l">
              <a:spcBef>
                <a:spcPts val="518"/>
              </a:spcBef>
              <a:spcAft>
                <a:spcPts val="1200"/>
              </a:spcAft>
              <a:buClr>
                <a:schemeClr val="dk1"/>
              </a:buClr>
              <a:buSzPts val="4480"/>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pic>
        <p:nvPicPr>
          <p:cNvPr descr="C:\Users\Welcome\Pictures\Screenshots\Screenshot (304).png" id="223" name="Google Shape;223;p19"/>
          <p:cNvPicPr preferRelativeResize="0"/>
          <p:nvPr/>
        </p:nvPicPr>
        <p:blipFill rotWithShape="1">
          <a:blip r:embed="rId3">
            <a:alphaModFix/>
          </a:blip>
          <a:srcRect b="0" l="0" r="0" t="0"/>
          <a:stretch/>
        </p:blipFill>
        <p:spPr>
          <a:xfrm>
            <a:off x="0" y="1500174"/>
            <a:ext cx="4786346" cy="2225859"/>
          </a:xfrm>
          <a:prstGeom prst="rect">
            <a:avLst/>
          </a:prstGeom>
          <a:noFill/>
          <a:ln>
            <a:noFill/>
          </a:ln>
        </p:spPr>
      </p:pic>
      <p:pic>
        <p:nvPicPr>
          <p:cNvPr descr="C:\Users\Welcome\Pictures\Screenshots\Screenshot (305).png" id="224" name="Google Shape;224;p19"/>
          <p:cNvPicPr preferRelativeResize="0"/>
          <p:nvPr/>
        </p:nvPicPr>
        <p:blipFill rotWithShape="1">
          <a:blip r:embed="rId4">
            <a:alphaModFix/>
          </a:blip>
          <a:srcRect b="0" l="0" r="0" t="0"/>
          <a:stretch/>
        </p:blipFill>
        <p:spPr>
          <a:xfrm>
            <a:off x="4861043" y="1500174"/>
            <a:ext cx="4282957" cy="2214578"/>
          </a:xfrm>
          <a:prstGeom prst="rect">
            <a:avLst/>
          </a:prstGeom>
          <a:noFill/>
          <a:ln>
            <a:noFill/>
          </a:ln>
        </p:spPr>
      </p:pic>
      <p:sp>
        <p:nvSpPr>
          <p:cNvPr id="225" name="Google Shape;225;p19"/>
          <p:cNvSpPr txBox="1"/>
          <p:nvPr/>
        </p:nvSpPr>
        <p:spPr>
          <a:xfrm>
            <a:off x="0" y="4286257"/>
            <a:ext cx="5000628" cy="646329"/>
          </a:xfrm>
          <a:prstGeom prst="rect">
            <a:avLst/>
          </a:prstGeom>
          <a:solidFill>
            <a:srgbClr val="E5B8B7"/>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entury"/>
                <a:ea typeface="Century"/>
                <a:cs typeface="Century"/>
                <a:sym typeface="Century"/>
              </a:rPr>
              <a:t>Data Write-back to SQL DB by Power BI using Power Query</a:t>
            </a:r>
            <a:endParaRPr b="0" i="0" sz="1800" u="none" cap="none" strike="noStrike">
              <a:solidFill>
                <a:schemeClr val="dk1"/>
              </a:solidFill>
              <a:latin typeface="Century"/>
              <a:ea typeface="Century"/>
              <a:cs typeface="Century"/>
              <a:sym typeface="Century"/>
            </a:endParaRPr>
          </a:p>
        </p:txBody>
      </p:sp>
      <p:sp>
        <p:nvSpPr>
          <p:cNvPr id="226" name="Google Shape;226;p19"/>
          <p:cNvSpPr txBox="1"/>
          <p:nvPr/>
        </p:nvSpPr>
        <p:spPr>
          <a:xfrm>
            <a:off x="5072066" y="4286256"/>
            <a:ext cx="4071934" cy="646329"/>
          </a:xfrm>
          <a:prstGeom prst="rect">
            <a:avLst/>
          </a:prstGeom>
          <a:solidFill>
            <a:srgbClr val="E5B8B7"/>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entury"/>
                <a:ea typeface="Century"/>
                <a:cs typeface="Century"/>
                <a:sym typeface="Century"/>
              </a:rPr>
              <a:t>IOT-hub Sensor data storage in azure PostgreSQL DB </a:t>
            </a:r>
            <a:endParaRPr b="0" i="0" sz="1800" u="none" cap="none" strike="noStrike">
              <a:solidFill>
                <a:schemeClr val="dk1"/>
              </a:solidFill>
              <a:latin typeface="Century"/>
              <a:ea typeface="Century"/>
              <a:cs typeface="Century"/>
              <a:sym typeface="Century"/>
            </a:endParaRPr>
          </a:p>
        </p:txBody>
      </p:sp>
      <p:sp>
        <p:nvSpPr>
          <p:cNvPr id="227" name="Google Shape;227;p19"/>
          <p:cNvSpPr txBox="1"/>
          <p:nvPr/>
        </p:nvSpPr>
        <p:spPr>
          <a:xfrm>
            <a:off x="0" y="5929330"/>
            <a:ext cx="9144000" cy="553996"/>
          </a:xfrm>
          <a:prstGeom prst="rect">
            <a:avLst/>
          </a:prstGeom>
          <a:gradFill>
            <a:gsLst>
              <a:gs pos="0">
                <a:srgbClr val="C8B2E9"/>
              </a:gs>
              <a:gs pos="35000">
                <a:srgbClr val="D6CAED"/>
              </a:gs>
              <a:gs pos="100000">
                <a:srgbClr val="EFE8FA"/>
              </a:gs>
            </a:gsLst>
            <a:lin ang="16200000" scaled="0"/>
          </a:gradFill>
          <a:ln cap="flat" cmpd="sng" w="9525">
            <a:solidFill>
              <a:srgbClr val="7C5F9F"/>
            </a:solidFill>
            <a:prstDash val="solid"/>
            <a:round/>
            <a:headEnd len="sm" w="sm" type="none"/>
            <a:tailEnd len="sm" w="sm" type="none"/>
          </a:ln>
          <a:effectLst>
            <a:outerShdw blurRad="40000" rotWithShape="0" dir="5400000" dist="20000">
              <a:srgbClr val="000000">
                <a:alpha val="37647"/>
              </a:srgbClr>
            </a:outerShdw>
          </a:effectLst>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chemeClr val="dk1"/>
                </a:solidFill>
                <a:latin typeface="Century"/>
                <a:ea typeface="Century"/>
                <a:cs typeface="Century"/>
                <a:sym typeface="Century"/>
              </a:rPr>
              <a:t>These will be integrated to our Hardware model</a:t>
            </a:r>
            <a:endParaRPr b="0" i="0" sz="3000" u="none" cap="none" strike="noStrike">
              <a:solidFill>
                <a:schemeClr val="dk1"/>
              </a:solidFill>
              <a:latin typeface="Century"/>
              <a:ea typeface="Century"/>
              <a:cs typeface="Century"/>
              <a:sym typeface="Century"/>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0"/>
          <p:cNvSpPr txBox="1"/>
          <p:nvPr>
            <p:ph idx="1" type="body"/>
          </p:nvPr>
        </p:nvSpPr>
        <p:spPr>
          <a:xfrm>
            <a:off x="457200" y="500042"/>
            <a:ext cx="8229600" cy="5809318"/>
          </a:xfrm>
          <a:prstGeom prst="rect">
            <a:avLst/>
          </a:prstGeom>
          <a:noFill/>
          <a:ln>
            <a:noFill/>
          </a:ln>
        </p:spPr>
        <p:txBody>
          <a:bodyPr anchorCtr="0" anchor="t" bIns="45700" lIns="91425" spcFirstLastPara="1" rIns="91425" wrap="square" tIns="45700">
            <a:normAutofit fontScale="92500" lnSpcReduction="20000"/>
          </a:bodyPr>
          <a:lstStyle/>
          <a:p>
            <a:pPr indent="-411480" lvl="0" marL="548640" rtl="0" algn="l">
              <a:spcBef>
                <a:spcPts val="0"/>
              </a:spcBef>
              <a:spcAft>
                <a:spcPts val="0"/>
              </a:spcAft>
              <a:buClr>
                <a:schemeClr val="dk1"/>
              </a:buClr>
              <a:buSzPct val="60666"/>
              <a:buNone/>
            </a:pPr>
            <a:r>
              <a:rPr b="1" lang="en-US" sz="3000">
                <a:solidFill>
                  <a:schemeClr val="dk1"/>
                </a:solidFill>
                <a:latin typeface="Times New Roman"/>
                <a:ea typeface="Times New Roman"/>
                <a:cs typeface="Times New Roman"/>
                <a:sym typeface="Times New Roman"/>
              </a:rPr>
              <a:t>Advantages</a:t>
            </a:r>
            <a:endParaRPr sz="3000">
              <a:solidFill>
                <a:schemeClr val="dk1"/>
              </a:solidFill>
              <a:latin typeface="Times New Roman"/>
              <a:ea typeface="Times New Roman"/>
              <a:cs typeface="Times New Roman"/>
              <a:sym typeface="Times New Roman"/>
            </a:endParaRPr>
          </a:p>
          <a:p>
            <a:pPr indent="-334453" lvl="0" marL="342900" rtl="0" algn="l">
              <a:spcBef>
                <a:spcPts val="392"/>
              </a:spcBef>
              <a:spcAft>
                <a:spcPts val="0"/>
              </a:spcAft>
              <a:buClr>
                <a:schemeClr val="dk1"/>
              </a:buClr>
              <a:buSzPct val="100000"/>
              <a:buChar char="•"/>
            </a:pPr>
            <a:r>
              <a:rPr lang="en-US" sz="2150">
                <a:solidFill>
                  <a:schemeClr val="dk1"/>
                </a:solidFill>
                <a:latin typeface="Times New Roman"/>
                <a:ea typeface="Times New Roman"/>
                <a:cs typeface="Times New Roman"/>
                <a:sym typeface="Times New Roman"/>
              </a:rPr>
              <a:t>Self Validation.</a:t>
            </a:r>
            <a:endParaRPr sz="2150">
              <a:solidFill>
                <a:schemeClr val="dk1"/>
              </a:solidFill>
              <a:latin typeface="Times New Roman"/>
              <a:ea typeface="Times New Roman"/>
              <a:cs typeface="Times New Roman"/>
              <a:sym typeface="Times New Roman"/>
            </a:endParaRPr>
          </a:p>
          <a:p>
            <a:pPr indent="0" lvl="0" marL="914400" rtl="0" algn="l">
              <a:spcBef>
                <a:spcPts val="392"/>
              </a:spcBef>
              <a:spcAft>
                <a:spcPts val="0"/>
              </a:spcAft>
              <a:buClr>
                <a:schemeClr val="dk1"/>
              </a:buClr>
              <a:buSzPct val="100000"/>
              <a:buNone/>
            </a:pPr>
            <a:r>
              <a:t/>
            </a:r>
            <a:endParaRPr sz="2150">
              <a:solidFill>
                <a:schemeClr val="dk1"/>
              </a:solidFill>
              <a:latin typeface="Times New Roman"/>
              <a:ea typeface="Times New Roman"/>
              <a:cs typeface="Times New Roman"/>
              <a:sym typeface="Times New Roman"/>
            </a:endParaRPr>
          </a:p>
          <a:p>
            <a:pPr indent="-334453" lvl="0" marL="342900" rtl="0" algn="l">
              <a:spcBef>
                <a:spcPts val="392"/>
              </a:spcBef>
              <a:spcAft>
                <a:spcPts val="0"/>
              </a:spcAft>
              <a:buClr>
                <a:schemeClr val="dk1"/>
              </a:buClr>
              <a:buSzPct val="100000"/>
              <a:buChar char="•"/>
            </a:pPr>
            <a:r>
              <a:rPr lang="en-US" sz="2150">
                <a:solidFill>
                  <a:schemeClr val="dk1"/>
                </a:solidFill>
                <a:latin typeface="Times New Roman"/>
                <a:ea typeface="Times New Roman"/>
                <a:cs typeface="Times New Roman"/>
                <a:sym typeface="Times New Roman"/>
              </a:rPr>
              <a:t> The Telematic device with implementation of accelerometer will automatically detect if the driver </a:t>
            </a:r>
            <a:endParaRPr sz="2150">
              <a:solidFill>
                <a:schemeClr val="dk1"/>
              </a:solidFill>
              <a:latin typeface="Times New Roman"/>
              <a:ea typeface="Times New Roman"/>
              <a:cs typeface="Times New Roman"/>
              <a:sym typeface="Times New Roman"/>
            </a:endParaRPr>
          </a:p>
          <a:p>
            <a:pPr indent="-354885" lvl="0" marL="342900" rtl="0" algn="l">
              <a:spcBef>
                <a:spcPts val="392"/>
              </a:spcBef>
              <a:spcAft>
                <a:spcPts val="0"/>
              </a:spcAft>
              <a:buClr>
                <a:schemeClr val="dk1"/>
              </a:buClr>
              <a:buSzPct val="100000"/>
              <a:buChar char="•"/>
            </a:pPr>
            <a:r>
              <a:rPr lang="en-US" sz="2150">
                <a:solidFill>
                  <a:schemeClr val="dk1"/>
                </a:solidFill>
                <a:latin typeface="Times New Roman"/>
                <a:ea typeface="Times New Roman"/>
                <a:cs typeface="Times New Roman"/>
                <a:sym typeface="Times New Roman"/>
              </a:rPr>
              <a:t>violates the traffic signal or not so it’ll make there’ll be decreased amount of accidents that’ll avoid collateral damages to the government.</a:t>
            </a:r>
            <a:endParaRPr sz="2150">
              <a:solidFill>
                <a:schemeClr val="dk1"/>
              </a:solidFill>
              <a:latin typeface="Times New Roman"/>
              <a:ea typeface="Times New Roman"/>
              <a:cs typeface="Times New Roman"/>
              <a:sym typeface="Times New Roman"/>
            </a:endParaRPr>
          </a:p>
          <a:p>
            <a:pPr indent="-334453" lvl="0" marL="342900" rtl="0" algn="l">
              <a:spcBef>
                <a:spcPts val="392"/>
              </a:spcBef>
              <a:spcAft>
                <a:spcPts val="0"/>
              </a:spcAft>
              <a:buClr>
                <a:schemeClr val="dk1"/>
              </a:buClr>
              <a:buSzPct val="100000"/>
              <a:buChar char="•"/>
            </a:pPr>
            <a:r>
              <a:rPr lang="en-US" sz="2150">
                <a:solidFill>
                  <a:schemeClr val="dk1"/>
                </a:solidFill>
                <a:latin typeface="Times New Roman"/>
                <a:ea typeface="Times New Roman"/>
                <a:cs typeface="Times New Roman"/>
                <a:sym typeface="Times New Roman"/>
              </a:rPr>
              <a:t>Also prevents accidents due to dozing off while driving high speeds.</a:t>
            </a:r>
            <a:endParaRPr sz="2150">
              <a:solidFill>
                <a:schemeClr val="dk1"/>
              </a:solidFill>
              <a:latin typeface="Times New Roman"/>
              <a:ea typeface="Times New Roman"/>
              <a:cs typeface="Times New Roman"/>
              <a:sym typeface="Times New Roman"/>
            </a:endParaRPr>
          </a:p>
          <a:p>
            <a:pPr indent="0" lvl="0" marL="914400" rtl="0" algn="l">
              <a:spcBef>
                <a:spcPts val="392"/>
              </a:spcBef>
              <a:spcAft>
                <a:spcPts val="0"/>
              </a:spcAft>
              <a:buClr>
                <a:schemeClr val="dk1"/>
              </a:buClr>
              <a:buSzPct val="100000"/>
              <a:buNone/>
            </a:pPr>
            <a:r>
              <a:t/>
            </a:r>
            <a:endParaRPr sz="2150">
              <a:solidFill>
                <a:schemeClr val="dk1"/>
              </a:solidFill>
              <a:latin typeface="Times New Roman"/>
              <a:ea typeface="Times New Roman"/>
              <a:cs typeface="Times New Roman"/>
              <a:sym typeface="Times New Roman"/>
            </a:endParaRPr>
          </a:p>
          <a:p>
            <a:pPr indent="-334453" lvl="0" marL="342900" rtl="0" algn="l">
              <a:spcBef>
                <a:spcPts val="392"/>
              </a:spcBef>
              <a:spcAft>
                <a:spcPts val="0"/>
              </a:spcAft>
              <a:buClr>
                <a:schemeClr val="dk1"/>
              </a:buClr>
              <a:buSzPct val="100000"/>
              <a:buChar char="•"/>
            </a:pPr>
            <a:r>
              <a:rPr lang="en-US" sz="2150">
                <a:solidFill>
                  <a:schemeClr val="dk1"/>
                </a:solidFill>
                <a:latin typeface="Times New Roman"/>
                <a:ea typeface="Times New Roman"/>
                <a:cs typeface="Times New Roman"/>
                <a:sym typeface="Times New Roman"/>
              </a:rPr>
              <a:t>Significant decrease in Green House Gas Emission by Vehicles.</a:t>
            </a:r>
            <a:endParaRPr sz="2150">
              <a:solidFill>
                <a:schemeClr val="dk1"/>
              </a:solidFill>
              <a:latin typeface="Times New Roman"/>
              <a:ea typeface="Times New Roman"/>
              <a:cs typeface="Times New Roman"/>
              <a:sym typeface="Times New Roman"/>
            </a:endParaRPr>
          </a:p>
          <a:p>
            <a:pPr indent="-411480" lvl="0" marL="548640" rtl="0" algn="l">
              <a:spcBef>
                <a:spcPts val="392"/>
              </a:spcBef>
              <a:spcAft>
                <a:spcPts val="0"/>
              </a:spcAft>
              <a:buClr>
                <a:schemeClr val="dk1"/>
              </a:buClr>
              <a:buSzPct val="60666"/>
              <a:buNone/>
            </a:pPr>
            <a:r>
              <a:rPr b="1" lang="en-US" sz="3000">
                <a:solidFill>
                  <a:schemeClr val="dk1"/>
                </a:solidFill>
                <a:latin typeface="Times New Roman"/>
                <a:ea typeface="Times New Roman"/>
                <a:cs typeface="Times New Roman"/>
                <a:sym typeface="Times New Roman"/>
              </a:rPr>
              <a:t>Disadvantages </a:t>
            </a:r>
            <a:endParaRPr b="1" sz="3000">
              <a:solidFill>
                <a:schemeClr val="dk1"/>
              </a:solidFill>
              <a:latin typeface="Times New Roman"/>
              <a:ea typeface="Times New Roman"/>
              <a:cs typeface="Times New Roman"/>
              <a:sym typeface="Times New Roman"/>
            </a:endParaRPr>
          </a:p>
          <a:p>
            <a:pPr indent="0" lvl="0" marL="548640" rtl="0" algn="l">
              <a:spcBef>
                <a:spcPts val="392"/>
              </a:spcBef>
              <a:spcAft>
                <a:spcPts val="0"/>
              </a:spcAft>
              <a:buClr>
                <a:schemeClr val="dk1"/>
              </a:buClr>
              <a:buSzPct val="100000"/>
              <a:buNone/>
            </a:pPr>
            <a:r>
              <a:t/>
            </a:r>
            <a:endParaRPr>
              <a:latin typeface="Times New Roman"/>
              <a:ea typeface="Times New Roman"/>
              <a:cs typeface="Times New Roman"/>
              <a:sym typeface="Times New Roman"/>
            </a:endParaRPr>
          </a:p>
          <a:p>
            <a:pPr indent="-327025" lvl="0" marL="342900" rtl="0" algn="l">
              <a:spcBef>
                <a:spcPts val="392"/>
              </a:spcBef>
              <a:spcAft>
                <a:spcPts val="0"/>
              </a:spcAft>
              <a:buClr>
                <a:schemeClr val="dk1"/>
              </a:buClr>
              <a:buSzPct val="100000"/>
              <a:buChar char="•"/>
            </a:pPr>
            <a:r>
              <a:rPr lang="en-US" sz="2000">
                <a:solidFill>
                  <a:schemeClr val="dk1"/>
                </a:solidFill>
                <a:latin typeface="Times New Roman"/>
                <a:ea typeface="Times New Roman"/>
                <a:cs typeface="Times New Roman"/>
                <a:sym typeface="Times New Roman"/>
              </a:rPr>
              <a:t>Maintenance of the sensor and controller by periodic service is required.</a:t>
            </a:r>
            <a:endParaRPr sz="2000">
              <a:solidFill>
                <a:schemeClr val="dk1"/>
              </a:solidFill>
              <a:latin typeface="Times New Roman"/>
              <a:ea typeface="Times New Roman"/>
              <a:cs typeface="Times New Roman"/>
              <a:sym typeface="Times New Roman"/>
            </a:endParaRPr>
          </a:p>
          <a:p>
            <a:pPr indent="0" lvl="0" marL="914400" rtl="0" algn="l">
              <a:spcBef>
                <a:spcPts val="392"/>
              </a:spcBef>
              <a:spcAft>
                <a:spcPts val="0"/>
              </a:spcAft>
              <a:buClr>
                <a:schemeClr val="dk1"/>
              </a:buClr>
              <a:buSzPct val="100000"/>
              <a:buNone/>
            </a:pPr>
            <a:r>
              <a:t/>
            </a:r>
            <a:endParaRPr sz="2000">
              <a:solidFill>
                <a:schemeClr val="dk1"/>
              </a:solidFill>
              <a:latin typeface="Times New Roman"/>
              <a:ea typeface="Times New Roman"/>
              <a:cs typeface="Times New Roman"/>
              <a:sym typeface="Times New Roman"/>
            </a:endParaRPr>
          </a:p>
          <a:p>
            <a:pPr indent="-327025" lvl="0" marL="342900" rtl="0" algn="l">
              <a:spcBef>
                <a:spcPts val="392"/>
              </a:spcBef>
              <a:spcAft>
                <a:spcPts val="0"/>
              </a:spcAft>
              <a:buClr>
                <a:schemeClr val="dk1"/>
              </a:buClr>
              <a:buSzPct val="100000"/>
              <a:buChar char="•"/>
            </a:pPr>
            <a:r>
              <a:rPr lang="en-US" sz="2000">
                <a:solidFill>
                  <a:schemeClr val="dk1"/>
                </a:solidFill>
                <a:latin typeface="Times New Roman"/>
                <a:ea typeface="Times New Roman"/>
                <a:cs typeface="Times New Roman"/>
                <a:sym typeface="Times New Roman"/>
              </a:rPr>
              <a:t>Plan has to be initiated by the government in order to be customized to privately manufacturing vehicles.</a:t>
            </a:r>
            <a:endParaRPr sz="2000">
              <a:solidFill>
                <a:schemeClr val="dk1"/>
              </a:solidFill>
              <a:latin typeface="Times New Roman"/>
              <a:ea typeface="Times New Roman"/>
              <a:cs typeface="Times New Roman"/>
              <a:sym typeface="Times New Roman"/>
            </a:endParaRPr>
          </a:p>
          <a:p>
            <a:pPr indent="0" lvl="0" marL="914400" rtl="0" algn="l">
              <a:spcBef>
                <a:spcPts val="392"/>
              </a:spcBef>
              <a:spcAft>
                <a:spcPts val="0"/>
              </a:spcAft>
              <a:buClr>
                <a:schemeClr val="dk1"/>
              </a:buClr>
              <a:buSzPct val="100000"/>
              <a:buNone/>
            </a:pPr>
            <a:r>
              <a:t/>
            </a:r>
            <a:endParaRPr sz="2000">
              <a:solidFill>
                <a:schemeClr val="dk1"/>
              </a:solidFill>
              <a:latin typeface="Times New Roman"/>
              <a:ea typeface="Times New Roman"/>
              <a:cs typeface="Times New Roman"/>
              <a:sym typeface="Times New Roman"/>
            </a:endParaRPr>
          </a:p>
          <a:p>
            <a:pPr indent="-327025" lvl="0" marL="342900" rtl="0" algn="l">
              <a:spcBef>
                <a:spcPts val="392"/>
              </a:spcBef>
              <a:spcAft>
                <a:spcPts val="0"/>
              </a:spcAft>
              <a:buClr>
                <a:schemeClr val="dk1"/>
              </a:buClr>
              <a:buSzPct val="100000"/>
              <a:buChar char="•"/>
            </a:pPr>
            <a:r>
              <a:rPr lang="en-US" sz="2000">
                <a:solidFill>
                  <a:schemeClr val="dk1"/>
                </a:solidFill>
                <a:latin typeface="Times New Roman"/>
                <a:ea typeface="Times New Roman"/>
                <a:cs typeface="Times New Roman"/>
                <a:sym typeface="Times New Roman"/>
              </a:rPr>
              <a:t>Processors like Sony Spresense will cost a lot compared to Arduino UNO.</a:t>
            </a:r>
            <a:endParaRPr b="1" sz="2000">
              <a:solidFill>
                <a:schemeClr val="dk1"/>
              </a:solidFill>
              <a:latin typeface="Times New Roman"/>
              <a:ea typeface="Times New Roman"/>
              <a:cs typeface="Times New Roman"/>
              <a:sym typeface="Times New Roman"/>
            </a:endParaRPr>
          </a:p>
          <a:p>
            <a:pPr indent="-330581" lvl="0" marL="548640" rtl="0" algn="l">
              <a:spcBef>
                <a:spcPts val="392"/>
              </a:spcBef>
              <a:spcAft>
                <a:spcPts val="1200"/>
              </a:spcAft>
              <a:buClr>
                <a:schemeClr val="dk1"/>
              </a:buClr>
              <a:buSzPct val="140000"/>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4100"/>
              <a:buFont typeface="Century"/>
              <a:buNone/>
            </a:pPr>
            <a:r>
              <a:rPr b="1" lang="en-US" sz="4000">
                <a:solidFill>
                  <a:schemeClr val="dk1"/>
                </a:solidFill>
                <a:latin typeface="Century"/>
                <a:ea typeface="Century"/>
                <a:cs typeface="Century"/>
                <a:sym typeface="Century"/>
              </a:rPr>
              <a:t>Cost of Implementation:</a:t>
            </a:r>
            <a:br>
              <a:rPr b="1" lang="en-US" sz="4000">
                <a:solidFill>
                  <a:schemeClr val="dk1"/>
                </a:solidFill>
                <a:latin typeface="Century"/>
                <a:ea typeface="Century"/>
                <a:cs typeface="Century"/>
                <a:sym typeface="Century"/>
              </a:rPr>
            </a:br>
            <a:endParaRPr sz="4000">
              <a:solidFill>
                <a:schemeClr val="dk1"/>
              </a:solidFill>
            </a:endParaRPr>
          </a:p>
        </p:txBody>
      </p:sp>
      <p:sp>
        <p:nvSpPr>
          <p:cNvPr id="238" name="Google Shape;238;p2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431577" lvl="0" marL="548640" rtl="0" algn="l">
              <a:spcBef>
                <a:spcPts val="0"/>
              </a:spcBef>
              <a:spcAft>
                <a:spcPts val="0"/>
              </a:spcAft>
              <a:buClr>
                <a:schemeClr val="dk1"/>
              </a:buClr>
              <a:buSzPts val="2000"/>
              <a:buChar char="●"/>
            </a:pPr>
            <a:r>
              <a:rPr lang="en-US" sz="2000">
                <a:solidFill>
                  <a:schemeClr val="dk1"/>
                </a:solidFill>
                <a:latin typeface="Century"/>
                <a:ea typeface="Century"/>
                <a:cs typeface="Century"/>
                <a:sym typeface="Century"/>
              </a:rPr>
              <a:t>There is a one time installation cost which is around Rs 7000 to RS 8000,in the future all vehicle manufacturers will add this device while manufacturing the vehicles </a:t>
            </a:r>
            <a:endParaRPr sz="2000">
              <a:solidFill>
                <a:schemeClr val="dk1"/>
              </a:solidFill>
            </a:endParaRPr>
          </a:p>
          <a:p>
            <a:pPr indent="-431577" lvl="0" marL="548640" rtl="0" algn="l">
              <a:spcBef>
                <a:spcPts val="518"/>
              </a:spcBef>
              <a:spcAft>
                <a:spcPts val="0"/>
              </a:spcAft>
              <a:buClr>
                <a:schemeClr val="dk1"/>
              </a:buClr>
              <a:buSzPts val="2000"/>
              <a:buChar char="●"/>
            </a:pPr>
            <a:r>
              <a:rPr lang="en-US" sz="2000">
                <a:solidFill>
                  <a:schemeClr val="dk1"/>
                </a:solidFill>
                <a:latin typeface="Century"/>
                <a:ea typeface="Century"/>
                <a:cs typeface="Century"/>
                <a:sym typeface="Century"/>
              </a:rPr>
              <a:t> There will be a additional cost of Rs 200-Rs 500 per year this is for all time tracking ,location services , and health services So by our </a:t>
            </a:r>
            <a:endParaRPr sz="2000">
              <a:solidFill>
                <a:schemeClr val="dk1"/>
              </a:solidFill>
            </a:endParaRPr>
          </a:p>
          <a:p>
            <a:pPr indent="-431577" lvl="0" marL="548640" rtl="0" algn="l">
              <a:spcBef>
                <a:spcPts val="518"/>
              </a:spcBef>
              <a:spcAft>
                <a:spcPts val="0"/>
              </a:spcAft>
              <a:buClr>
                <a:schemeClr val="dk1"/>
              </a:buClr>
              <a:buSzPts val="2000"/>
              <a:buChar char="●"/>
            </a:pPr>
            <a:r>
              <a:rPr lang="en-US" sz="2000">
                <a:solidFill>
                  <a:schemeClr val="dk1"/>
                </a:solidFill>
                <a:latin typeface="Century"/>
                <a:ea typeface="Century"/>
                <a:cs typeface="Century"/>
                <a:sym typeface="Century"/>
              </a:rPr>
              <a:t> </a:t>
            </a:r>
            <a:r>
              <a:rPr b="1" lang="en-US" sz="2000">
                <a:solidFill>
                  <a:schemeClr val="dk1"/>
                </a:solidFill>
                <a:latin typeface="Century"/>
                <a:ea typeface="Century"/>
                <a:cs typeface="Century"/>
                <a:sym typeface="Century"/>
              </a:rPr>
              <a:t>Calculation :-</a:t>
            </a:r>
            <a:endParaRPr b="1" sz="2000">
              <a:solidFill>
                <a:schemeClr val="dk1"/>
              </a:solidFill>
            </a:endParaRPr>
          </a:p>
          <a:p>
            <a:pPr indent="-431577" lvl="0" marL="548640" rtl="0" algn="l">
              <a:spcBef>
                <a:spcPts val="518"/>
              </a:spcBef>
              <a:spcAft>
                <a:spcPts val="0"/>
              </a:spcAft>
              <a:buClr>
                <a:schemeClr val="dk1"/>
              </a:buClr>
              <a:buSzPts val="2000"/>
              <a:buChar char="●"/>
            </a:pPr>
            <a:r>
              <a:rPr lang="en-US" sz="2000">
                <a:solidFill>
                  <a:schemeClr val="dk1"/>
                </a:solidFill>
                <a:latin typeface="Century"/>
                <a:ea typeface="Century"/>
                <a:cs typeface="Century"/>
                <a:sym typeface="Century"/>
              </a:rPr>
              <a:t>cost for one time installation : </a:t>
            </a:r>
            <a:r>
              <a:rPr lang="en-US" sz="2000" u="sng">
                <a:solidFill>
                  <a:schemeClr val="dk1"/>
                </a:solidFill>
                <a:latin typeface="Century"/>
                <a:ea typeface="Century"/>
                <a:cs typeface="Century"/>
                <a:sym typeface="Century"/>
              </a:rPr>
              <a:t>Rs.8000 </a:t>
            </a:r>
            <a:r>
              <a:rPr lang="en-US" sz="2000">
                <a:solidFill>
                  <a:schemeClr val="dk1"/>
                </a:solidFill>
                <a:latin typeface="Century"/>
                <a:ea typeface="Century"/>
                <a:cs typeface="Century"/>
                <a:sym typeface="Century"/>
              </a:rPr>
              <a:t> , cost of Azure Cloud Service(total): </a:t>
            </a:r>
            <a:r>
              <a:rPr lang="en-US" sz="2000" u="sng">
                <a:solidFill>
                  <a:schemeClr val="dk1"/>
                </a:solidFill>
                <a:latin typeface="Century"/>
                <a:ea typeface="Century"/>
                <a:cs typeface="Century"/>
                <a:sym typeface="Century"/>
              </a:rPr>
              <a:t>Rs.8000</a:t>
            </a:r>
            <a:endParaRPr sz="2000">
              <a:solidFill>
                <a:schemeClr val="dk1"/>
              </a:solidFill>
            </a:endParaRPr>
          </a:p>
          <a:p>
            <a:pPr indent="-431577" lvl="0" marL="548640" rtl="0" algn="l">
              <a:spcBef>
                <a:spcPts val="518"/>
              </a:spcBef>
              <a:spcAft>
                <a:spcPts val="0"/>
              </a:spcAft>
              <a:buClr>
                <a:schemeClr val="dk1"/>
              </a:buClr>
              <a:buSzPts val="2000"/>
              <a:buChar char="●"/>
            </a:pPr>
            <a:r>
              <a:rPr lang="en-US" sz="2000">
                <a:solidFill>
                  <a:schemeClr val="dk1"/>
                </a:solidFill>
                <a:latin typeface="Century"/>
                <a:ea typeface="Century"/>
                <a:cs typeface="Century"/>
                <a:sym typeface="Century"/>
              </a:rPr>
              <a:t>Cost for services per year: </a:t>
            </a:r>
            <a:r>
              <a:rPr lang="en-US" sz="2000" u="sng">
                <a:solidFill>
                  <a:schemeClr val="dk1"/>
                </a:solidFill>
                <a:latin typeface="Century"/>
                <a:ea typeface="Century"/>
                <a:cs typeface="Century"/>
                <a:sym typeface="Century"/>
              </a:rPr>
              <a:t>Rs.300.</a:t>
            </a:r>
            <a:endParaRPr sz="2000">
              <a:solidFill>
                <a:schemeClr val="dk1"/>
              </a:solidFill>
            </a:endParaRPr>
          </a:p>
          <a:p>
            <a:pPr indent="-304577" lvl="0" marL="548640" rtl="0" algn="l">
              <a:spcBef>
                <a:spcPts val="518"/>
              </a:spcBef>
              <a:spcAft>
                <a:spcPts val="1200"/>
              </a:spcAft>
              <a:buClr>
                <a:schemeClr val="dk1"/>
              </a:buClr>
              <a:buSzPts val="1820"/>
              <a:buNone/>
            </a:pPr>
            <a:r>
              <a:t/>
            </a:r>
            <a:endParaRPr>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4100"/>
              <a:buFont typeface="Century"/>
              <a:buNone/>
            </a:pPr>
            <a:r>
              <a:rPr b="1" lang="en-US" sz="4000">
                <a:solidFill>
                  <a:schemeClr val="dk1"/>
                </a:solidFill>
                <a:latin typeface="Century"/>
                <a:ea typeface="Century"/>
                <a:cs typeface="Century"/>
                <a:sym typeface="Century"/>
              </a:rPr>
              <a:t>References:</a:t>
            </a:r>
            <a:br>
              <a:rPr b="1" lang="en-US" sz="4000">
                <a:solidFill>
                  <a:schemeClr val="dk1"/>
                </a:solidFill>
                <a:latin typeface="Century"/>
                <a:ea typeface="Century"/>
                <a:cs typeface="Century"/>
                <a:sym typeface="Century"/>
              </a:rPr>
            </a:br>
            <a:endParaRPr sz="4000">
              <a:solidFill>
                <a:schemeClr val="dk1"/>
              </a:solidFill>
            </a:endParaRPr>
          </a:p>
        </p:txBody>
      </p:sp>
      <p:sp>
        <p:nvSpPr>
          <p:cNvPr id="244" name="Google Shape;244;p2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fontScale="92500" lnSpcReduction="10000"/>
          </a:bodyPr>
          <a:lstStyle/>
          <a:p>
            <a:pPr indent="-355596" lvl="0" marL="457195" rtl="0" algn="just">
              <a:spcBef>
                <a:spcPts val="0"/>
              </a:spcBef>
              <a:spcAft>
                <a:spcPts val="0"/>
              </a:spcAft>
              <a:buClr>
                <a:schemeClr val="dk1"/>
              </a:buClr>
              <a:buSzPct val="108108"/>
              <a:buFont typeface="Arial"/>
              <a:buChar char="●"/>
            </a:pPr>
            <a:r>
              <a:rPr lang="en-US" sz="2000">
                <a:solidFill>
                  <a:schemeClr val="dk1"/>
                </a:solidFill>
                <a:latin typeface="Century"/>
                <a:ea typeface="Century"/>
                <a:cs typeface="Century"/>
                <a:sym typeface="Century"/>
              </a:rPr>
              <a:t>[1] Tan, Lu, and Neng Wang. "Future internet: Theinternet of things." 2020 3rd International Conference on Advanced Computer Theory and Engineering (ICACTE).Vol. 5.IEEE, 2020.</a:t>
            </a:r>
            <a:endParaRPr sz="2000">
              <a:solidFill>
                <a:schemeClr val="dk1"/>
              </a:solidFill>
            </a:endParaRPr>
          </a:p>
          <a:p>
            <a:pPr indent="-355596" lvl="0" marL="457195" rtl="0" algn="just">
              <a:spcBef>
                <a:spcPts val="392"/>
              </a:spcBef>
              <a:spcAft>
                <a:spcPts val="0"/>
              </a:spcAft>
              <a:buClr>
                <a:schemeClr val="dk1"/>
              </a:buClr>
              <a:buSzPct val="108108"/>
              <a:buFont typeface="Arial"/>
              <a:buChar char="●"/>
            </a:pPr>
            <a:r>
              <a:rPr lang="en-US" sz="2000">
                <a:solidFill>
                  <a:schemeClr val="dk1"/>
                </a:solidFill>
                <a:latin typeface="Century"/>
                <a:ea typeface="Century"/>
                <a:cs typeface="Century"/>
                <a:sym typeface="Century"/>
              </a:rPr>
              <a:t>[2] K. Natarajan , B. Prasath , P. Kokila , ”Smart Health Care System Using Internet of Things” ,Journal of Network Communications and Emerging Technologies (JNCET), 2022, JNCET.</a:t>
            </a:r>
            <a:endParaRPr sz="2000">
              <a:solidFill>
                <a:schemeClr val="dk1"/>
              </a:solidFill>
            </a:endParaRPr>
          </a:p>
          <a:p>
            <a:pPr indent="-355596" lvl="0" marL="457195" rtl="0" algn="just">
              <a:spcBef>
                <a:spcPts val="392"/>
              </a:spcBef>
              <a:spcAft>
                <a:spcPts val="0"/>
              </a:spcAft>
              <a:buClr>
                <a:schemeClr val="dk1"/>
              </a:buClr>
              <a:buSzPct val="108108"/>
              <a:buFont typeface="Arial"/>
              <a:buChar char="●"/>
            </a:pPr>
            <a:r>
              <a:rPr lang="en-US" sz="2000">
                <a:solidFill>
                  <a:schemeClr val="dk1"/>
                </a:solidFill>
                <a:latin typeface="Century"/>
                <a:ea typeface="Century"/>
                <a:cs typeface="Century"/>
                <a:sym typeface="Century"/>
              </a:rPr>
              <a:t>[3]B. Posey, A. Deer , W. Gorman, V. July , N. Kanhere, D. Speck , B. Wilson, and A. Apon. 2023. On-Demand Urgent High Performance Computing Utilizing the Microsoft Cloud Platform. In 2019 IEEE/ACM HPC for Urgent Decision Making (UrgentHPC) . IEEE, 13--23. </a:t>
            </a:r>
            <a:r>
              <a:rPr lang="en-US" sz="2000" u="sng">
                <a:solidFill>
                  <a:schemeClr val="dk1"/>
                </a:solidFill>
                <a:latin typeface="Century"/>
                <a:ea typeface="Century"/>
                <a:cs typeface="Century"/>
                <a:sym typeface="Century"/>
                <a:hlinkClick r:id="rId3">
                  <a:extLst>
                    <a:ext uri="{A12FA001-AC4F-418D-AE19-62706E023703}">
                      <ahyp:hlinkClr val="tx"/>
                    </a:ext>
                  </a:extLst>
                </a:hlinkClick>
              </a:rPr>
              <a:t>https://doi.org/10.1109/UrgentHPC49580.2023.00008</a:t>
            </a:r>
            <a:endParaRPr sz="2000">
              <a:solidFill>
                <a:schemeClr val="dk1"/>
              </a:solidFill>
              <a:latin typeface="Century"/>
              <a:ea typeface="Century"/>
              <a:cs typeface="Century"/>
              <a:sym typeface="Century"/>
            </a:endParaRPr>
          </a:p>
          <a:p>
            <a:pPr indent="-355596" lvl="0" marL="457195" rtl="0" algn="just">
              <a:spcBef>
                <a:spcPts val="392"/>
              </a:spcBef>
              <a:spcAft>
                <a:spcPts val="0"/>
              </a:spcAft>
              <a:buClr>
                <a:schemeClr val="dk1"/>
              </a:buClr>
              <a:buSzPct val="108108"/>
              <a:buFont typeface="Arial"/>
              <a:buChar char="●"/>
            </a:pPr>
            <a:r>
              <a:rPr lang="en-US" sz="2000">
                <a:solidFill>
                  <a:schemeClr val="dk1"/>
                </a:solidFill>
                <a:latin typeface="Century"/>
                <a:ea typeface="Century"/>
                <a:cs typeface="Century"/>
                <a:sym typeface="Century"/>
              </a:rPr>
              <a:t>[4]Nicole Berdy. 2021. IoT Hub throttling and you. https://azure.microsoft.com/en-us/blog/iot-hub-throttling-and-you. https://azure.microsoft.com/en-us/blog/iot-hub-throttling-and-you</a:t>
            </a:r>
            <a:endParaRPr b="1" sz="2000">
              <a:solidFill>
                <a:schemeClr val="dk1"/>
              </a:solidFill>
              <a:latin typeface="Century"/>
              <a:ea typeface="Century"/>
              <a:cs typeface="Century"/>
              <a:sym typeface="Century"/>
            </a:endParaRPr>
          </a:p>
          <a:p>
            <a:pPr indent="-330581" lvl="0" marL="548640" rtl="0" algn="l">
              <a:spcBef>
                <a:spcPts val="392"/>
              </a:spcBef>
              <a:spcAft>
                <a:spcPts val="1200"/>
              </a:spcAft>
              <a:buClr>
                <a:schemeClr val="dk1"/>
              </a:buClr>
              <a:buSzPct val="61486"/>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3"/>
          <p:cNvSpPr/>
          <p:nvPr/>
        </p:nvSpPr>
        <p:spPr>
          <a:xfrm>
            <a:off x="2286000" y="1905506"/>
            <a:ext cx="4572000" cy="304698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9600"/>
              <a:buFont typeface="Arial"/>
              <a:buNone/>
            </a:pPr>
            <a:r>
              <a:rPr b="1" i="0" lang="en-US" sz="9600" u="none" cap="none" strike="noStrike">
                <a:solidFill>
                  <a:schemeClr val="dk1"/>
                </a:solidFill>
                <a:latin typeface="Book Antiqua"/>
                <a:ea typeface="Book Antiqua"/>
                <a:cs typeface="Book Antiqua"/>
                <a:sym typeface="Book Antiqua"/>
              </a:rPr>
              <a:t>Thank You</a:t>
            </a:r>
            <a:endParaRPr b="0" i="0" sz="9600" u="none" cap="none" strike="noStrike">
              <a:solidFill>
                <a:schemeClr val="dk1"/>
              </a:solidFill>
              <a:latin typeface="Book Antiqua"/>
              <a:ea typeface="Book Antiqua"/>
              <a:cs typeface="Book Antiqua"/>
              <a:sym typeface="Book Antiqu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descr="blob:https://web.whatsapp.com/a2d9b00e-9e5e-4a2d-a8b2-5122935e86de" id="104" name="Google Shape;104;p25"/>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descr="blob:https://web.whatsapp.com/a2d9b00e-9e5e-4a2d-a8b2-5122935e86de" id="105" name="Google Shape;105;p25"/>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descr="blob:https://web.whatsapp.com/a2d9b00e-9e5e-4a2d-a8b2-5122935e86de" id="106" name="Google Shape;106;p25"/>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descr="blob:https://web.whatsapp.com/a2d9b00e-9e5e-4a2d-a8b2-5122935e86de" id="107" name="Google Shape;107;p25"/>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descr="blob:https://web.whatsapp.com/3146ee62-9fde-414d-9ddd-4e251e7af137" id="108" name="Google Shape;108;p25"/>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109" name="Google Shape;109;p25"/>
          <p:cNvPicPr preferRelativeResize="0"/>
          <p:nvPr/>
        </p:nvPicPr>
        <p:blipFill rotWithShape="1">
          <a:blip r:embed="rId3">
            <a:alphaModFix/>
          </a:blip>
          <a:srcRect b="0" l="0" r="0" t="0"/>
          <a:stretch/>
        </p:blipFill>
        <p:spPr>
          <a:xfrm>
            <a:off x="0" y="857232"/>
            <a:ext cx="9144000" cy="2786082"/>
          </a:xfrm>
          <a:prstGeom prst="rect">
            <a:avLst/>
          </a:prstGeom>
          <a:noFill/>
          <a:ln>
            <a:noFill/>
          </a:ln>
        </p:spPr>
      </p:pic>
      <p:sp>
        <p:nvSpPr>
          <p:cNvPr id="110" name="Google Shape;110;p25"/>
          <p:cNvSpPr txBox="1"/>
          <p:nvPr/>
        </p:nvSpPr>
        <p:spPr>
          <a:xfrm>
            <a:off x="857224" y="4643446"/>
            <a:ext cx="7358114" cy="1077218"/>
          </a:xfrm>
          <a:prstGeom prst="rect">
            <a:avLst/>
          </a:prstGeom>
          <a:gradFill>
            <a:gsLst>
              <a:gs pos="0">
                <a:srgbClr val="C8B2E9"/>
              </a:gs>
              <a:gs pos="35000">
                <a:srgbClr val="D6CAED"/>
              </a:gs>
              <a:gs pos="100000">
                <a:srgbClr val="EFE8FA"/>
              </a:gs>
            </a:gsLst>
            <a:lin ang="16200000" scaled="0"/>
          </a:gradFill>
          <a:ln cap="flat" cmpd="sng" w="9525">
            <a:solidFill>
              <a:srgbClr val="7C5F9F"/>
            </a:solidFill>
            <a:prstDash val="solid"/>
            <a:round/>
            <a:headEnd len="sm" w="sm" type="none"/>
            <a:tailEnd len="sm" w="sm" type="none"/>
          </a:ln>
          <a:effectLst>
            <a:outerShdw blurRad="40000" rotWithShape="0" dir="5400000" dist="20000">
              <a:srgbClr val="000000">
                <a:alpha val="37647"/>
              </a:srgbClr>
            </a:outerShdw>
          </a:effectLst>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US" sz="3200" u="none" cap="none" strike="noStrike">
                <a:solidFill>
                  <a:schemeClr val="dk1"/>
                </a:solidFill>
                <a:latin typeface="Arial"/>
                <a:ea typeface="Arial"/>
                <a:cs typeface="Arial"/>
                <a:sym typeface="Arial"/>
              </a:rPr>
              <a:t>ANNUAL PRODUCTION INDIAN CAR MANUFACTURING UNIT</a:t>
            </a:r>
            <a:endParaRPr b="1" i="0" sz="3200" u="none" cap="none" strike="noStrike">
              <a:solidFill>
                <a:schemeClr val="dk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6"/>
          <p:cNvSpPr txBox="1"/>
          <p:nvPr/>
        </p:nvSpPr>
        <p:spPr>
          <a:xfrm>
            <a:off x="1080502" y="5562337"/>
            <a:ext cx="6929486" cy="1015661"/>
          </a:xfrm>
          <a:prstGeom prst="rect">
            <a:avLst/>
          </a:prstGeom>
          <a:gradFill>
            <a:gsLst>
              <a:gs pos="0">
                <a:srgbClr val="C8B2E9"/>
              </a:gs>
              <a:gs pos="35000">
                <a:srgbClr val="D6CAED"/>
              </a:gs>
              <a:gs pos="100000">
                <a:srgbClr val="EFE8FA"/>
              </a:gs>
            </a:gsLst>
            <a:lin ang="16200000" scaled="0"/>
          </a:gradFill>
          <a:ln cap="flat" cmpd="sng" w="9525">
            <a:solidFill>
              <a:srgbClr val="7C5F9F"/>
            </a:solidFill>
            <a:prstDash val="solid"/>
            <a:round/>
            <a:headEnd len="sm" w="sm" type="none"/>
            <a:tailEnd len="sm" w="sm" type="none"/>
          </a:ln>
          <a:effectLst>
            <a:outerShdw blurRad="40000" rotWithShape="0" dir="5400000" dist="20000">
              <a:srgbClr val="000000">
                <a:alpha val="37647"/>
              </a:srgbClr>
            </a:outerShdw>
          </a:effectLst>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US" sz="3000" u="none" cap="none" strike="noStrike">
                <a:solidFill>
                  <a:schemeClr val="dk1"/>
                </a:solidFill>
                <a:latin typeface="Century"/>
                <a:ea typeface="Century"/>
                <a:cs typeface="Century"/>
                <a:sym typeface="Century"/>
              </a:rPr>
              <a:t> GHG EMISSION STATS INDIA 2021</a:t>
            </a:r>
            <a:endParaRPr b="1" i="0" sz="3000" u="none" cap="none" strike="noStrike">
              <a:solidFill>
                <a:schemeClr val="dk1"/>
              </a:solidFill>
              <a:latin typeface="Century"/>
              <a:ea typeface="Century"/>
              <a:cs typeface="Century"/>
              <a:sym typeface="Century"/>
            </a:endParaRPr>
          </a:p>
        </p:txBody>
      </p:sp>
      <p:pic>
        <p:nvPicPr>
          <p:cNvPr id="116" name="Google Shape;116;p26"/>
          <p:cNvPicPr preferRelativeResize="0"/>
          <p:nvPr/>
        </p:nvPicPr>
        <p:blipFill rotWithShape="1">
          <a:blip r:embed="rId3">
            <a:alphaModFix/>
          </a:blip>
          <a:srcRect b="0" l="0" r="0" t="0"/>
          <a:stretch/>
        </p:blipFill>
        <p:spPr>
          <a:xfrm>
            <a:off x="0" y="1643050"/>
            <a:ext cx="4533387" cy="2928958"/>
          </a:xfrm>
          <a:prstGeom prst="rect">
            <a:avLst/>
          </a:prstGeom>
          <a:noFill/>
          <a:ln>
            <a:noFill/>
          </a:ln>
        </p:spPr>
      </p:pic>
      <p:pic>
        <p:nvPicPr>
          <p:cNvPr id="117" name="Google Shape;117;p26"/>
          <p:cNvPicPr preferRelativeResize="0"/>
          <p:nvPr/>
        </p:nvPicPr>
        <p:blipFill rotWithShape="1">
          <a:blip r:embed="rId4">
            <a:alphaModFix/>
          </a:blip>
          <a:srcRect b="0" l="0" r="0" t="0"/>
          <a:stretch/>
        </p:blipFill>
        <p:spPr>
          <a:xfrm>
            <a:off x="4786314" y="1643050"/>
            <a:ext cx="4209382" cy="314327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descr="Greenhouse gas - Wikipedia" id="122" name="Google Shape;122;p4"/>
          <p:cNvPicPr preferRelativeResize="0"/>
          <p:nvPr/>
        </p:nvPicPr>
        <p:blipFill rotWithShape="1">
          <a:blip r:embed="rId3">
            <a:alphaModFix/>
          </a:blip>
          <a:srcRect b="0" l="0" r="0" t="0"/>
          <a:stretch/>
        </p:blipFill>
        <p:spPr>
          <a:xfrm>
            <a:off x="142844" y="857232"/>
            <a:ext cx="3844552" cy="2928958"/>
          </a:xfrm>
          <a:prstGeom prst="rect">
            <a:avLst/>
          </a:prstGeom>
          <a:noFill/>
          <a:ln>
            <a:noFill/>
          </a:ln>
        </p:spPr>
      </p:pic>
      <p:pic>
        <p:nvPicPr>
          <p:cNvPr id="123" name="Google Shape;123;p4"/>
          <p:cNvPicPr preferRelativeResize="0"/>
          <p:nvPr/>
        </p:nvPicPr>
        <p:blipFill rotWithShape="1">
          <a:blip r:embed="rId4">
            <a:alphaModFix/>
          </a:blip>
          <a:srcRect b="0" l="0" r="0" t="0"/>
          <a:stretch/>
        </p:blipFill>
        <p:spPr>
          <a:xfrm>
            <a:off x="4214810" y="857232"/>
            <a:ext cx="4801758" cy="2896820"/>
          </a:xfrm>
          <a:prstGeom prst="rect">
            <a:avLst/>
          </a:prstGeom>
          <a:noFill/>
          <a:ln>
            <a:noFill/>
          </a:ln>
        </p:spPr>
      </p:pic>
      <p:sp>
        <p:nvSpPr>
          <p:cNvPr id="124" name="Google Shape;124;p4"/>
          <p:cNvSpPr txBox="1"/>
          <p:nvPr/>
        </p:nvSpPr>
        <p:spPr>
          <a:xfrm>
            <a:off x="0" y="4786322"/>
            <a:ext cx="3857651" cy="400108"/>
          </a:xfrm>
          <a:prstGeom prst="rect">
            <a:avLst/>
          </a:prstGeom>
          <a:gradFill>
            <a:gsLst>
              <a:gs pos="0">
                <a:srgbClr val="C8B2E9"/>
              </a:gs>
              <a:gs pos="35000">
                <a:srgbClr val="D6CAED"/>
              </a:gs>
              <a:gs pos="100000">
                <a:srgbClr val="EFE8FA"/>
              </a:gs>
            </a:gsLst>
            <a:lin ang="16200000" scaled="0"/>
          </a:gradFill>
          <a:ln cap="flat" cmpd="sng" w="9525">
            <a:solidFill>
              <a:srgbClr val="7C5F9F"/>
            </a:solidFill>
            <a:prstDash val="solid"/>
            <a:round/>
            <a:headEnd len="sm" w="sm" type="none"/>
            <a:tailEnd len="sm" w="sm" type="none"/>
          </a:ln>
          <a:effectLst>
            <a:outerShdw blurRad="40000" rotWithShape="0" dir="5400000" dist="20000">
              <a:srgbClr val="000000">
                <a:alpha val="37647"/>
              </a:srgbClr>
            </a:outerShdw>
          </a:effectLst>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Century"/>
                <a:ea typeface="Century"/>
                <a:cs typeface="Century"/>
                <a:sym typeface="Century"/>
              </a:rPr>
              <a:t>COMPOSITION OF GHG 2021</a:t>
            </a:r>
            <a:endParaRPr b="0" i="0" sz="2000" u="none" cap="none" strike="noStrike">
              <a:solidFill>
                <a:schemeClr val="dk1"/>
              </a:solidFill>
              <a:latin typeface="Century"/>
              <a:ea typeface="Century"/>
              <a:cs typeface="Century"/>
              <a:sym typeface="Century"/>
            </a:endParaRPr>
          </a:p>
        </p:txBody>
      </p:sp>
      <p:sp>
        <p:nvSpPr>
          <p:cNvPr id="125" name="Google Shape;125;p4"/>
          <p:cNvSpPr txBox="1"/>
          <p:nvPr/>
        </p:nvSpPr>
        <p:spPr>
          <a:xfrm>
            <a:off x="3929058" y="4643446"/>
            <a:ext cx="5214942" cy="707884"/>
          </a:xfrm>
          <a:prstGeom prst="rect">
            <a:avLst/>
          </a:prstGeom>
          <a:gradFill>
            <a:gsLst>
              <a:gs pos="0">
                <a:srgbClr val="C8B2E9"/>
              </a:gs>
              <a:gs pos="35000">
                <a:srgbClr val="D6CAED"/>
              </a:gs>
              <a:gs pos="100000">
                <a:srgbClr val="EFE8FA"/>
              </a:gs>
            </a:gsLst>
            <a:lin ang="16200000" scaled="0"/>
          </a:gradFill>
          <a:ln cap="flat" cmpd="sng" w="9525">
            <a:solidFill>
              <a:srgbClr val="7C5F9F"/>
            </a:solidFill>
            <a:prstDash val="solid"/>
            <a:round/>
            <a:headEnd len="sm" w="sm" type="none"/>
            <a:tailEnd len="sm" w="sm" type="none"/>
          </a:ln>
          <a:effectLst>
            <a:outerShdw blurRad="40000" rotWithShape="0" dir="5400000" dist="20000">
              <a:srgbClr val="000000">
                <a:alpha val="37647"/>
              </a:srgbClr>
            </a:outerShdw>
          </a:effectLst>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Century"/>
                <a:ea typeface="Century"/>
                <a:cs typeface="Century"/>
                <a:sym typeface="Century"/>
              </a:rPr>
              <a:t>Emission Control Policy Projection - Indian transport Sector</a:t>
            </a:r>
            <a:endParaRPr b="0" i="0" sz="1400" u="none" cap="none" strike="noStrike">
              <a:solidFill>
                <a:schemeClr val="dk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descr="blob:https://web.whatsapp.com/a2d9b00e-9e5e-4a2d-a8b2-5122935e86de" id="130" name="Google Shape;130;p27"/>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descr="blob:https://web.whatsapp.com/a2d9b00e-9e5e-4a2d-a8b2-5122935e86de" id="131" name="Google Shape;131;p27"/>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descr="blob:https://web.whatsapp.com/a2d9b00e-9e5e-4a2d-a8b2-5122935e86de" id="132" name="Google Shape;132;p27"/>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descr="blob:https://web.whatsapp.com/a2d9b00e-9e5e-4a2d-a8b2-5122935e86de" id="133" name="Google Shape;133;p27"/>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descr="blob:https://web.whatsapp.com/3146ee62-9fde-414d-9ddd-4e251e7af137" id="134" name="Google Shape;134;p27"/>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5" name="Google Shape;135;p27"/>
          <p:cNvSpPr txBox="1"/>
          <p:nvPr/>
        </p:nvSpPr>
        <p:spPr>
          <a:xfrm>
            <a:off x="651874" y="974893"/>
            <a:ext cx="7358114" cy="5724644"/>
          </a:xfrm>
          <a:prstGeom prst="rect">
            <a:avLst/>
          </a:prstGeom>
          <a:solidFill>
            <a:srgbClr val="EAF1DD"/>
          </a:solidFill>
          <a:ln>
            <a:noFill/>
          </a:ln>
        </p:spPr>
        <p:txBody>
          <a:bodyPr anchorCtr="0" anchor="t" bIns="45700" lIns="91425" spcFirstLastPara="1" rIns="91425" wrap="square" tIns="45700">
            <a:spAutoFit/>
          </a:bodyPr>
          <a:lstStyle/>
          <a:p>
            <a:pPr indent="-101600" lvl="0" marL="0" marR="0" rtl="0" algn="l">
              <a:lnSpc>
                <a:spcPct val="100000"/>
              </a:lnSpc>
              <a:spcBef>
                <a:spcPts val="0"/>
              </a:spcBef>
              <a:spcAft>
                <a:spcPts val="0"/>
              </a:spcAft>
              <a:buClr>
                <a:srgbClr val="000000"/>
              </a:buClr>
              <a:buSzPts val="1600"/>
              <a:buFont typeface="Arial"/>
              <a:buChar char="•"/>
            </a:pPr>
            <a:r>
              <a:rPr b="1" i="0" lang="en-US" sz="1600" u="none" cap="none" strike="noStrike">
                <a:solidFill>
                  <a:schemeClr val="dk1"/>
                </a:solidFill>
                <a:latin typeface="Arial"/>
                <a:ea typeface="Arial"/>
                <a:cs typeface="Arial"/>
                <a:sym typeface="Arial"/>
              </a:rPr>
              <a:t>Article 51A(g)</a:t>
            </a:r>
            <a:r>
              <a:rPr b="0" i="0" lang="en-US" sz="1600" u="none" cap="none" strike="noStrike">
                <a:solidFill>
                  <a:schemeClr val="dk1"/>
                </a:solidFill>
                <a:latin typeface="Arial"/>
                <a:ea typeface="Arial"/>
                <a:cs typeface="Arial"/>
                <a:sym typeface="Arial"/>
              </a:rPr>
              <a:t>: Added by the 42nd Amendment, this provision emphasizes the fundamental duty of every citizen of India to protect and improve the natural environment including forests, lakes, rivers, and wildlife.</a:t>
            </a:r>
            <a:endParaRPr/>
          </a:p>
          <a:p>
            <a:pPr indent="-101600" lvl="0" marL="0" marR="0" rtl="0" algn="l">
              <a:lnSpc>
                <a:spcPct val="100000"/>
              </a:lnSpc>
              <a:spcBef>
                <a:spcPts val="0"/>
              </a:spcBef>
              <a:spcAft>
                <a:spcPts val="0"/>
              </a:spcAft>
              <a:buClr>
                <a:srgbClr val="000000"/>
              </a:buClr>
              <a:buSzPts val="1600"/>
              <a:buFont typeface="Arial"/>
              <a:buChar char="•"/>
            </a:pPr>
            <a:r>
              <a:rPr b="1" i="0" lang="en-US" sz="1600" u="none" cap="none" strike="noStrike">
                <a:solidFill>
                  <a:schemeClr val="dk1"/>
                </a:solidFill>
                <a:latin typeface="Arial"/>
                <a:ea typeface="Arial"/>
                <a:cs typeface="Arial"/>
                <a:sym typeface="Arial"/>
              </a:rPr>
              <a:t>The Air (Prevention and Control of Pollution) Act, 1981</a:t>
            </a:r>
            <a:r>
              <a:rPr b="0" i="0" lang="en-US" sz="1600" u="none" cap="none" strike="noStrike">
                <a:solidFill>
                  <a:schemeClr val="dk1"/>
                </a:solidFill>
                <a:latin typeface="Arial"/>
                <a:ea typeface="Arial"/>
                <a:cs typeface="Arial"/>
                <a:sym typeface="Arial"/>
              </a:rPr>
              <a:t>: This law aims to prevent, control, and abate air pollution. It grants authority to central and state pollution control boards to take actions against air pollution sources.</a:t>
            </a:r>
            <a:endParaRPr/>
          </a:p>
          <a:p>
            <a:pPr indent="-101600" lvl="0" marL="0" marR="0" rtl="0" algn="l">
              <a:lnSpc>
                <a:spcPct val="100000"/>
              </a:lnSpc>
              <a:spcBef>
                <a:spcPts val="0"/>
              </a:spcBef>
              <a:spcAft>
                <a:spcPts val="0"/>
              </a:spcAft>
              <a:buClr>
                <a:srgbClr val="000000"/>
              </a:buClr>
              <a:buSzPts val="1600"/>
              <a:buFont typeface="Arial"/>
              <a:buChar char="•"/>
            </a:pPr>
            <a:r>
              <a:rPr b="1" i="0" lang="en-US" sz="1600" u="none" cap="none" strike="noStrike">
                <a:solidFill>
                  <a:schemeClr val="dk1"/>
                </a:solidFill>
                <a:latin typeface="Arial"/>
                <a:ea typeface="Arial"/>
                <a:cs typeface="Arial"/>
                <a:sym typeface="Arial"/>
              </a:rPr>
              <a:t>The Motor Vehicles Act, 1988</a:t>
            </a:r>
            <a:r>
              <a:rPr b="0" i="0" lang="en-US" sz="1600" u="none" cap="none" strike="noStrike">
                <a:solidFill>
                  <a:schemeClr val="dk1"/>
                </a:solidFill>
                <a:latin typeface="Arial"/>
                <a:ea typeface="Arial"/>
                <a:cs typeface="Arial"/>
                <a:sym typeface="Arial"/>
              </a:rPr>
              <a:t>: While not a constitutional provision, this act governs various aspects of road transport, including vehicle registration, licensing, and traffic rules. It empowers the central and state governments to prescribe standards for vehicular emissions and noise.</a:t>
            </a:r>
            <a:endParaRPr/>
          </a:p>
          <a:p>
            <a:pPr indent="-101600" lvl="0" marL="0" marR="0" rtl="0" algn="l">
              <a:lnSpc>
                <a:spcPct val="100000"/>
              </a:lnSpc>
              <a:spcBef>
                <a:spcPts val="0"/>
              </a:spcBef>
              <a:spcAft>
                <a:spcPts val="0"/>
              </a:spcAft>
              <a:buClr>
                <a:srgbClr val="000000"/>
              </a:buClr>
              <a:buSzPts val="1600"/>
              <a:buFont typeface="Arial"/>
              <a:buChar char="•"/>
            </a:pPr>
            <a:r>
              <a:rPr b="1" i="0" lang="en-US" sz="1600" u="none" cap="none" strike="noStrike">
                <a:solidFill>
                  <a:schemeClr val="dk1"/>
                </a:solidFill>
                <a:latin typeface="Arial"/>
                <a:ea typeface="Arial"/>
                <a:cs typeface="Arial"/>
                <a:sym typeface="Arial"/>
              </a:rPr>
              <a:t>The Central Motor Vehicles Rules, 1989</a:t>
            </a:r>
            <a:r>
              <a:rPr b="0" i="0" lang="en-US" sz="1600" u="none" cap="none" strike="noStrike">
                <a:solidFill>
                  <a:schemeClr val="dk1"/>
                </a:solidFill>
                <a:latin typeface="Arial"/>
                <a:ea typeface="Arial"/>
                <a:cs typeface="Arial"/>
                <a:sym typeface="Arial"/>
              </a:rPr>
              <a:t>: These rules, made under the Motor Vehicles Act, contain provisions related to vehicle standards, including emission norms for various types of vehicles.</a:t>
            </a:r>
            <a:endParaRPr/>
          </a:p>
          <a:p>
            <a:pPr indent="-101600" lvl="0" marL="0" marR="0" rtl="0" algn="l">
              <a:lnSpc>
                <a:spcPct val="100000"/>
              </a:lnSpc>
              <a:spcBef>
                <a:spcPts val="0"/>
              </a:spcBef>
              <a:spcAft>
                <a:spcPts val="0"/>
              </a:spcAft>
              <a:buClr>
                <a:srgbClr val="000000"/>
              </a:buClr>
              <a:buSzPts val="1600"/>
              <a:buFont typeface="Arial"/>
              <a:buChar char="•"/>
            </a:pPr>
            <a:r>
              <a:rPr b="1" i="0" lang="en-US" sz="1600" u="none" cap="none" strike="noStrike">
                <a:solidFill>
                  <a:schemeClr val="dk1"/>
                </a:solidFill>
                <a:latin typeface="Arial"/>
                <a:ea typeface="Arial"/>
                <a:cs typeface="Arial"/>
                <a:sym typeface="Arial"/>
              </a:rPr>
              <a:t>Bharat Stage Emission Standards (BSES)</a:t>
            </a:r>
            <a:r>
              <a:rPr b="0" i="0" lang="en-US" sz="1600" u="none" cap="none" strike="noStrike">
                <a:solidFill>
                  <a:schemeClr val="dk1"/>
                </a:solidFill>
                <a:latin typeface="Arial"/>
                <a:ea typeface="Arial"/>
                <a:cs typeface="Arial"/>
                <a:sym typeface="Arial"/>
              </a:rPr>
              <a:t>: India has adopted emission standards known as Bharat Stage norms, similar to the Euro emission standards used in Europe. These standards set limits on the permissible levels of pollutants that can be emitted from vehicles. They are notified by the Ministry of Road Transport and Highways.</a:t>
            </a:r>
            <a:endParaRPr/>
          </a:p>
          <a:p>
            <a:pPr indent="-101600" lvl="0" marL="0" marR="0" rtl="0" algn="l">
              <a:lnSpc>
                <a:spcPct val="100000"/>
              </a:lnSpc>
              <a:spcBef>
                <a:spcPts val="0"/>
              </a:spcBef>
              <a:spcAft>
                <a:spcPts val="0"/>
              </a:spcAft>
              <a:buClr>
                <a:srgbClr val="000000"/>
              </a:buClr>
              <a:buSzPts val="1600"/>
              <a:buFont typeface="Arial"/>
              <a:buChar char="•"/>
            </a:pPr>
            <a:r>
              <a:rPr b="1" i="0" lang="en-US" sz="1600" u="none" cap="none" strike="noStrike">
                <a:solidFill>
                  <a:schemeClr val="dk1"/>
                </a:solidFill>
                <a:latin typeface="Arial"/>
                <a:ea typeface="Arial"/>
                <a:cs typeface="Arial"/>
                <a:sym typeface="Arial"/>
              </a:rPr>
              <a:t>The Environment (Protection) Act, 1986</a:t>
            </a:r>
            <a:r>
              <a:rPr b="0" i="0" lang="en-US" sz="1600" u="none" cap="none" strike="noStrike">
                <a:solidFill>
                  <a:schemeClr val="dk1"/>
                </a:solidFill>
                <a:latin typeface="Arial"/>
                <a:ea typeface="Arial"/>
                <a:cs typeface="Arial"/>
                <a:sym typeface="Arial"/>
              </a:rPr>
              <a:t>: While not specific to vehicles, this act empowers the central government to take measures to prevent and control environmental pollution. Under this act, the government has notified emission standards for industries and vehicles to control pollution</a:t>
            </a:r>
            <a:r>
              <a:rPr b="0" i="0" lang="en-US" sz="1400" u="none" cap="none" strike="noStrike">
                <a:solidFill>
                  <a:schemeClr val="dk1"/>
                </a:solidFill>
                <a:latin typeface="Arial"/>
                <a:ea typeface="Arial"/>
                <a:cs typeface="Arial"/>
                <a:sym typeface="Arial"/>
              </a:rPr>
              <a:t>.</a:t>
            </a:r>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27"/>
          <p:cNvSpPr txBox="1"/>
          <p:nvPr/>
        </p:nvSpPr>
        <p:spPr>
          <a:xfrm>
            <a:off x="1142976" y="187396"/>
            <a:ext cx="6357982" cy="707886"/>
          </a:xfrm>
          <a:prstGeom prst="rect">
            <a:avLst/>
          </a:prstGeom>
          <a:gradFill>
            <a:gsLst>
              <a:gs pos="0">
                <a:srgbClr val="C8B2E9"/>
              </a:gs>
              <a:gs pos="35000">
                <a:srgbClr val="D6CAED"/>
              </a:gs>
              <a:gs pos="100000">
                <a:srgbClr val="EFE8FA"/>
              </a:gs>
            </a:gsLst>
            <a:lin ang="16200000" scaled="0"/>
          </a:gradFill>
          <a:ln cap="flat" cmpd="sng" w="9525">
            <a:solidFill>
              <a:srgbClr val="7C5F9F"/>
            </a:solidFill>
            <a:prstDash val="solid"/>
            <a:round/>
            <a:headEnd len="sm" w="sm" type="none"/>
            <a:tailEnd len="sm" w="sm" type="none"/>
          </a:ln>
          <a:effectLst>
            <a:outerShdw blurRad="40000" rotWithShape="0" dir="5400000" dist="20000">
              <a:srgbClr val="000000">
                <a:alpha val="37647"/>
              </a:srgbClr>
            </a:outerShdw>
          </a:effectLst>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US" sz="2000" u="none" cap="none" strike="noStrike">
                <a:solidFill>
                  <a:schemeClr val="dk1"/>
                </a:solidFill>
                <a:latin typeface="Arial"/>
                <a:ea typeface="Arial"/>
                <a:cs typeface="Arial"/>
                <a:sym typeface="Arial"/>
              </a:rPr>
              <a:t>CONSTITUTIONAL LAWS OF INDIAN GOVERNMENT</a:t>
            </a:r>
            <a:endParaRPr b="1" i="0" sz="2000" u="none" cap="none" strike="noStrike">
              <a:solidFill>
                <a:schemeClr val="dk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5"/>
          <p:cNvSpPr txBox="1"/>
          <p:nvPr>
            <p:ph type="title"/>
          </p:nvPr>
        </p:nvSpPr>
        <p:spPr>
          <a:xfrm>
            <a:off x="457200" y="2365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91111"/>
              <a:buFont typeface="Century"/>
              <a:buNone/>
            </a:pPr>
            <a:r>
              <a:rPr b="1" lang="en-US" sz="4500">
                <a:latin typeface="Century"/>
                <a:ea typeface="Century"/>
                <a:cs typeface="Century"/>
                <a:sym typeface="Century"/>
              </a:rPr>
              <a:t>Abstract</a:t>
            </a:r>
            <a:r>
              <a:rPr b="1" lang="en-US" sz="4500">
                <a:solidFill>
                  <a:schemeClr val="dk1"/>
                </a:solidFill>
                <a:latin typeface="Century"/>
                <a:ea typeface="Century"/>
                <a:cs typeface="Century"/>
                <a:sym typeface="Century"/>
              </a:rPr>
              <a:t>:</a:t>
            </a:r>
            <a:br>
              <a:rPr b="1" lang="en-US">
                <a:solidFill>
                  <a:schemeClr val="dk1"/>
                </a:solidFill>
                <a:latin typeface="Century"/>
                <a:ea typeface="Century"/>
                <a:cs typeface="Century"/>
                <a:sym typeface="Century"/>
              </a:rPr>
            </a:br>
            <a:endParaRPr>
              <a:solidFill>
                <a:schemeClr val="dk1"/>
              </a:solidFill>
            </a:endParaRPr>
          </a:p>
        </p:txBody>
      </p:sp>
      <p:sp>
        <p:nvSpPr>
          <p:cNvPr id="142" name="Google Shape;142;p5"/>
          <p:cNvSpPr txBox="1"/>
          <p:nvPr>
            <p:ph idx="1" type="body"/>
          </p:nvPr>
        </p:nvSpPr>
        <p:spPr>
          <a:xfrm>
            <a:off x="457200" y="1142984"/>
            <a:ext cx="8229600" cy="5166376"/>
          </a:xfrm>
          <a:prstGeom prst="rect">
            <a:avLst/>
          </a:prstGeom>
          <a:noFill/>
          <a:ln>
            <a:noFill/>
          </a:ln>
        </p:spPr>
        <p:txBody>
          <a:bodyPr anchorCtr="0" anchor="t" bIns="45700" lIns="91425" spcFirstLastPara="1" rIns="91425" wrap="square" tIns="45700">
            <a:normAutofit fontScale="92500" lnSpcReduction="20000"/>
          </a:bodyPr>
          <a:lstStyle/>
          <a:p>
            <a:pPr indent="-456881" lvl="0" marL="548640" rtl="0" algn="l">
              <a:spcBef>
                <a:spcPts val="0"/>
              </a:spcBef>
              <a:spcAft>
                <a:spcPts val="0"/>
              </a:spcAft>
              <a:buClr>
                <a:schemeClr val="dk1"/>
              </a:buClr>
              <a:buSzPct val="100000"/>
              <a:buChar char="●"/>
            </a:pPr>
            <a:r>
              <a:rPr lang="en-US" sz="2500">
                <a:solidFill>
                  <a:schemeClr val="dk1"/>
                </a:solidFill>
                <a:latin typeface="Century"/>
                <a:ea typeface="Century"/>
                <a:cs typeface="Century"/>
                <a:sym typeface="Century"/>
              </a:rPr>
              <a:t> The pollution control standard set by our govt. calls for 1500 PPM of CO2 per vehicle but due to unused or prolonged usage without service may lead to emissions exceeding the norms.</a:t>
            </a:r>
            <a:endParaRPr sz="2500">
              <a:solidFill>
                <a:schemeClr val="dk1"/>
              </a:solidFill>
            </a:endParaRPr>
          </a:p>
          <a:p>
            <a:pPr indent="-456881" lvl="0" marL="548640" rtl="0" algn="l">
              <a:spcBef>
                <a:spcPts val="434"/>
              </a:spcBef>
              <a:spcAft>
                <a:spcPts val="0"/>
              </a:spcAft>
              <a:buClr>
                <a:schemeClr val="dk1"/>
              </a:buClr>
              <a:buSzPct val="100000"/>
              <a:buChar char="●"/>
            </a:pPr>
            <a:r>
              <a:rPr lang="en-US" sz="2500">
                <a:solidFill>
                  <a:schemeClr val="dk1"/>
                </a:solidFill>
                <a:latin typeface="Century"/>
                <a:ea typeface="Century"/>
                <a:cs typeface="Century"/>
                <a:sym typeface="Century"/>
              </a:rPr>
              <a:t> By Implementing  IOT and AI via green Telematics we can track the emission rate of vehicles and intimate IRDAI there by the user will be fined if their vehicle crosses the threshold which will reflect in their yearly insurance premium.</a:t>
            </a:r>
            <a:endParaRPr sz="2500">
              <a:solidFill>
                <a:schemeClr val="dk1"/>
              </a:solidFill>
            </a:endParaRPr>
          </a:p>
          <a:p>
            <a:pPr indent="-456881" lvl="0" marL="548640" rtl="0" algn="l">
              <a:spcBef>
                <a:spcPts val="434"/>
              </a:spcBef>
              <a:spcAft>
                <a:spcPts val="0"/>
              </a:spcAft>
              <a:buClr>
                <a:schemeClr val="dk1"/>
              </a:buClr>
              <a:buSzPct val="100000"/>
              <a:buChar char="●"/>
            </a:pPr>
            <a:r>
              <a:rPr lang="en-US" sz="2500">
                <a:solidFill>
                  <a:schemeClr val="dk1"/>
                </a:solidFill>
                <a:latin typeface="Century"/>
                <a:ea typeface="Century"/>
                <a:cs typeface="Century"/>
                <a:sym typeface="Century"/>
              </a:rPr>
              <a:t> Our product is named Vehicure.</a:t>
            </a:r>
            <a:endParaRPr sz="2500">
              <a:solidFill>
                <a:schemeClr val="dk1"/>
              </a:solidFill>
            </a:endParaRPr>
          </a:p>
          <a:p>
            <a:pPr indent="-456881" lvl="0" marL="548640" rtl="0" algn="l">
              <a:spcBef>
                <a:spcPts val="434"/>
              </a:spcBef>
              <a:spcAft>
                <a:spcPts val="0"/>
              </a:spcAft>
              <a:buClr>
                <a:schemeClr val="dk1"/>
              </a:buClr>
              <a:buSzPct val="100000"/>
              <a:buChar char="●"/>
            </a:pPr>
            <a:r>
              <a:rPr lang="en-US" sz="2500">
                <a:solidFill>
                  <a:schemeClr val="dk1"/>
                </a:solidFill>
                <a:latin typeface="Century"/>
                <a:ea typeface="Century"/>
                <a:cs typeface="Century"/>
                <a:sym typeface="Century"/>
              </a:rPr>
              <a:t> We also address violations like over-speeding and intimate     accidents to nearby Hospitals via our application.</a:t>
            </a:r>
            <a:endParaRPr sz="2500">
              <a:solidFill>
                <a:schemeClr val="dk1"/>
              </a:solidFill>
            </a:endParaRPr>
          </a:p>
          <a:p>
            <a:pPr indent="-456881" lvl="0" marL="548640" rtl="0" algn="l">
              <a:spcBef>
                <a:spcPts val="434"/>
              </a:spcBef>
              <a:spcAft>
                <a:spcPts val="0"/>
              </a:spcAft>
              <a:buClr>
                <a:schemeClr val="dk1"/>
              </a:buClr>
              <a:buSzPct val="100000"/>
              <a:buChar char="●"/>
            </a:pPr>
            <a:r>
              <a:rPr lang="en-US" sz="2500">
                <a:solidFill>
                  <a:schemeClr val="dk1"/>
                </a:solidFill>
                <a:latin typeface="Century"/>
                <a:ea typeface="Century"/>
                <a:cs typeface="Century"/>
                <a:sym typeface="Century"/>
              </a:rPr>
              <a:t>And if the driver is Drowsy/sleepy or using mobile devices while driving, we installed buzzer to wake him up by detecting the drowsiness accurately through Image Processing.</a:t>
            </a:r>
            <a:endParaRPr sz="2500">
              <a:solidFill>
                <a:schemeClr val="dk1"/>
              </a:solidFill>
            </a:endParaRPr>
          </a:p>
          <a:p>
            <a:pPr indent="-321913" lvl="0" marL="548640" rtl="0" algn="l">
              <a:spcBef>
                <a:spcPts val="434"/>
              </a:spcBef>
              <a:spcAft>
                <a:spcPts val="1200"/>
              </a:spcAft>
              <a:buClr>
                <a:schemeClr val="dk1"/>
              </a:buClr>
              <a:buSzPct val="140000"/>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4100"/>
              <a:buFont typeface="Century"/>
              <a:buNone/>
            </a:pPr>
            <a:r>
              <a:rPr b="1" lang="en-US" sz="4500">
                <a:solidFill>
                  <a:schemeClr val="dk1"/>
                </a:solidFill>
                <a:latin typeface="Century"/>
                <a:ea typeface="Century"/>
                <a:cs typeface="Century"/>
                <a:sym typeface="Century"/>
              </a:rPr>
              <a:t>Research Survey:</a:t>
            </a:r>
            <a:br>
              <a:rPr b="1" lang="en-US" sz="4500">
                <a:solidFill>
                  <a:schemeClr val="dk1"/>
                </a:solidFill>
                <a:latin typeface="Century"/>
                <a:ea typeface="Century"/>
                <a:cs typeface="Century"/>
                <a:sym typeface="Century"/>
              </a:rPr>
            </a:br>
            <a:endParaRPr sz="4500">
              <a:solidFill>
                <a:schemeClr val="dk1"/>
              </a:solidFill>
            </a:endParaRPr>
          </a:p>
        </p:txBody>
      </p:sp>
      <p:sp>
        <p:nvSpPr>
          <p:cNvPr id="148" name="Google Shape;148;p6"/>
          <p:cNvSpPr txBox="1"/>
          <p:nvPr>
            <p:ph idx="1" type="body"/>
          </p:nvPr>
        </p:nvSpPr>
        <p:spPr>
          <a:xfrm>
            <a:off x="457200" y="1417658"/>
            <a:ext cx="8229600" cy="5572200"/>
          </a:xfrm>
          <a:prstGeom prst="rect">
            <a:avLst/>
          </a:prstGeom>
          <a:noFill/>
          <a:ln>
            <a:noFill/>
          </a:ln>
        </p:spPr>
        <p:txBody>
          <a:bodyPr anchorCtr="0" anchor="t" bIns="45700" lIns="91425" spcFirstLastPara="1" rIns="91425" wrap="square" tIns="45700">
            <a:normAutofit fontScale="77500" lnSpcReduction="20000"/>
          </a:bodyPr>
          <a:lstStyle/>
          <a:p>
            <a:pPr indent="-348642" lvl="0" marL="457195" rtl="0" algn="just">
              <a:spcBef>
                <a:spcPts val="0"/>
              </a:spcBef>
              <a:spcAft>
                <a:spcPts val="0"/>
              </a:spcAft>
              <a:buClr>
                <a:schemeClr val="dk1"/>
              </a:buClr>
              <a:buSzPct val="100000"/>
              <a:buChar char="●"/>
            </a:pPr>
            <a:r>
              <a:rPr b="1" lang="en-US" sz="2700">
                <a:solidFill>
                  <a:schemeClr val="dk1"/>
                </a:solidFill>
                <a:latin typeface="Century"/>
                <a:ea typeface="Century"/>
                <a:cs typeface="Century"/>
                <a:sym typeface="Century"/>
              </a:rPr>
              <a:t>IoT Based Health Monitoring System with LoRa Communication Technology [1] </a:t>
            </a:r>
            <a:r>
              <a:rPr lang="en-US" sz="2700">
                <a:solidFill>
                  <a:schemeClr val="dk1"/>
                </a:solidFill>
                <a:latin typeface="Century"/>
                <a:ea typeface="Century"/>
                <a:cs typeface="Century"/>
                <a:sym typeface="Century"/>
              </a:rPr>
              <a:t>present an IoT based health monitoring system using the MySignals development shield for Arduino Uno. Evaluating the performances and effectiveness of the sensors and wireless platform devices are also the aim of the project. My Signals enables multiple sensors such as temperature, ECG, oxygen saturation and pulse rate to gather the physical data.</a:t>
            </a:r>
            <a:endParaRPr sz="2700">
              <a:solidFill>
                <a:schemeClr val="dk1"/>
              </a:solidFill>
            </a:endParaRPr>
          </a:p>
          <a:p>
            <a:pPr indent="-348642" lvl="0" marL="457195" rtl="0" algn="just">
              <a:spcBef>
                <a:spcPts val="392"/>
              </a:spcBef>
              <a:spcAft>
                <a:spcPts val="0"/>
              </a:spcAft>
              <a:buClr>
                <a:schemeClr val="dk1"/>
              </a:buClr>
              <a:buSzPct val="100000"/>
              <a:buChar char="●"/>
            </a:pPr>
            <a:r>
              <a:rPr lang="en-US" sz="2700">
                <a:solidFill>
                  <a:schemeClr val="dk1"/>
                </a:solidFill>
                <a:latin typeface="Century"/>
                <a:ea typeface="Century"/>
                <a:cs typeface="Century"/>
                <a:sym typeface="Century"/>
              </a:rPr>
              <a:t>“</a:t>
            </a:r>
            <a:r>
              <a:rPr b="1" lang="en-US" sz="2700">
                <a:solidFill>
                  <a:schemeClr val="dk1"/>
                </a:solidFill>
                <a:latin typeface="Century"/>
                <a:ea typeface="Century"/>
                <a:cs typeface="Century"/>
                <a:sym typeface="Century"/>
              </a:rPr>
              <a:t>Health Monitoring System using Raspberry Pi and IOT”E. N. GANESH INDIA 2019 [2]</a:t>
            </a:r>
            <a:r>
              <a:rPr lang="en-US" sz="2700">
                <a:solidFill>
                  <a:schemeClr val="dk1"/>
                </a:solidFill>
                <a:latin typeface="Century"/>
                <a:ea typeface="Century"/>
                <a:cs typeface="Century"/>
                <a:sym typeface="Century"/>
              </a:rPr>
              <a:t>Proposes the healthcare monitoring which is implemented to check the temperature, blood pressure, heart beat, oxygen and position of the patient. The Zig Bee mesh protocol is used where the patient 24-hour care records is being monitored.</a:t>
            </a:r>
            <a:endParaRPr sz="2700">
              <a:solidFill>
                <a:schemeClr val="dk1"/>
              </a:solidFill>
            </a:endParaRPr>
          </a:p>
          <a:p>
            <a:pPr indent="-348642" lvl="0" marL="457195" rtl="0" algn="just">
              <a:spcBef>
                <a:spcPts val="392"/>
              </a:spcBef>
              <a:spcAft>
                <a:spcPts val="0"/>
              </a:spcAft>
              <a:buClr>
                <a:schemeClr val="dk1"/>
              </a:buClr>
              <a:buSzPct val="100000"/>
              <a:buChar char="●"/>
            </a:pPr>
            <a:r>
              <a:rPr b="1" lang="en-US" sz="2700">
                <a:solidFill>
                  <a:schemeClr val="dk1"/>
                </a:solidFill>
                <a:latin typeface="Century"/>
                <a:ea typeface="Century"/>
                <a:cs typeface="Century"/>
                <a:sym typeface="Century"/>
              </a:rPr>
              <a:t>Viability of Azure IoT Hub for Processing High Velocity Large Scale IoT Data[3]</a:t>
            </a:r>
            <a:r>
              <a:rPr lang="en-US" sz="2700">
                <a:solidFill>
                  <a:schemeClr val="dk1"/>
                </a:solidFill>
                <a:latin typeface="Century"/>
                <a:ea typeface="Century"/>
                <a:cs typeface="Century"/>
                <a:sym typeface="Century"/>
              </a:rPr>
              <a:t> Study suggests significant variation in latency occurs when the system exceeds IoT Hub specifications. The results are predictable and well-behaved for a well-engineered system and can meet soft real-time deadlines.</a:t>
            </a:r>
            <a:endParaRPr b="1" sz="2700">
              <a:solidFill>
                <a:schemeClr val="dk1"/>
              </a:solidFill>
              <a:latin typeface="Century"/>
              <a:ea typeface="Century"/>
              <a:cs typeface="Century"/>
              <a:sym typeface="Century"/>
            </a:endParaRPr>
          </a:p>
          <a:p>
            <a:pPr indent="-228596" lvl="0" marL="457195" rtl="0" algn="just">
              <a:spcBef>
                <a:spcPts val="392"/>
              </a:spcBef>
              <a:spcAft>
                <a:spcPts val="0"/>
              </a:spcAft>
              <a:buClr>
                <a:schemeClr val="dk1"/>
              </a:buClr>
              <a:buSzPct val="329670"/>
              <a:buNone/>
            </a:pPr>
            <a:r>
              <a:t/>
            </a:r>
            <a:endParaRPr>
              <a:solidFill>
                <a:schemeClr val="dk1"/>
              </a:solidFill>
              <a:latin typeface="Century"/>
              <a:ea typeface="Century"/>
              <a:cs typeface="Century"/>
              <a:sym typeface="Century"/>
            </a:endParaRPr>
          </a:p>
          <a:p>
            <a:pPr indent="-228596" lvl="0" marL="457195" rtl="0" algn="just">
              <a:spcBef>
                <a:spcPts val="392"/>
              </a:spcBef>
              <a:spcAft>
                <a:spcPts val="0"/>
              </a:spcAft>
              <a:buClr>
                <a:schemeClr val="dk1"/>
              </a:buClr>
              <a:buSzPct val="329670"/>
              <a:buNone/>
            </a:pPr>
            <a:r>
              <a:t/>
            </a:r>
            <a:endParaRPr b="1">
              <a:solidFill>
                <a:schemeClr val="dk1"/>
              </a:solidFill>
            </a:endParaRPr>
          </a:p>
          <a:p>
            <a:pPr indent="-330581" lvl="0" marL="548640" rtl="0" algn="l">
              <a:spcBef>
                <a:spcPts val="392"/>
              </a:spcBef>
              <a:spcAft>
                <a:spcPts val="1200"/>
              </a:spcAft>
              <a:buClr>
                <a:schemeClr val="dk1"/>
              </a:buClr>
              <a:buSzPct val="140000"/>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7"/>
          <p:cNvSpPr txBox="1"/>
          <p:nvPr>
            <p:ph type="title"/>
          </p:nvPr>
        </p:nvSpPr>
        <p:spPr>
          <a:xfrm>
            <a:off x="1246094" y="0"/>
            <a:ext cx="6714565" cy="1143000"/>
          </a:xfrm>
          <a:prstGeom prst="rect">
            <a:avLst/>
          </a:prstGeom>
          <a:solidFill>
            <a:srgbClr val="E5E5E5"/>
          </a:solid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EAD594"/>
              </a:buClr>
              <a:buSzPts val="4100"/>
              <a:buFont typeface="Century"/>
              <a:buNone/>
            </a:pPr>
            <a:r>
              <a:rPr lang="en-US" sz="4500" u="sng">
                <a:solidFill>
                  <a:srgbClr val="0F243E"/>
                </a:solidFill>
                <a:latin typeface="Century"/>
                <a:ea typeface="Century"/>
                <a:cs typeface="Century"/>
                <a:sym typeface="Century"/>
              </a:rPr>
              <a:t>Green Telematics</a:t>
            </a:r>
            <a:endParaRPr sz="4500">
              <a:solidFill>
                <a:srgbClr val="0F243E"/>
              </a:solidFill>
            </a:endParaRPr>
          </a:p>
        </p:txBody>
      </p:sp>
      <p:sp>
        <p:nvSpPr>
          <p:cNvPr id="154" name="Google Shape;154;p7"/>
          <p:cNvSpPr txBox="1"/>
          <p:nvPr>
            <p:ph idx="1" type="body"/>
          </p:nvPr>
        </p:nvSpPr>
        <p:spPr>
          <a:xfrm>
            <a:off x="457200" y="1281845"/>
            <a:ext cx="8229600" cy="5358000"/>
          </a:xfrm>
          <a:prstGeom prst="rect">
            <a:avLst/>
          </a:prstGeom>
          <a:noFill/>
          <a:ln>
            <a:noFill/>
          </a:ln>
        </p:spPr>
        <p:txBody>
          <a:bodyPr anchorCtr="0" anchor="t" bIns="45700" lIns="91425" spcFirstLastPara="1" rIns="91425" wrap="square" tIns="45700">
            <a:normAutofit fontScale="92500" lnSpcReduction="20000"/>
          </a:bodyPr>
          <a:lstStyle/>
          <a:p>
            <a:pPr indent="0" lvl="0" marL="137160" rtl="0" algn="l">
              <a:spcBef>
                <a:spcPts val="0"/>
              </a:spcBef>
              <a:spcAft>
                <a:spcPts val="0"/>
              </a:spcAft>
              <a:buClr>
                <a:schemeClr val="dk1"/>
              </a:buClr>
              <a:buSzPct val="65000"/>
              <a:buNone/>
            </a:pPr>
            <a:r>
              <a:rPr b="1" lang="en-US" sz="3300" u="sng">
                <a:solidFill>
                  <a:schemeClr val="dk1"/>
                </a:solidFill>
                <a:latin typeface="Century"/>
                <a:ea typeface="Century"/>
                <a:cs typeface="Century"/>
                <a:sym typeface="Century"/>
              </a:rPr>
              <a:t>Proposed Solution:</a:t>
            </a:r>
            <a:endParaRPr u="sng"/>
          </a:p>
          <a:p>
            <a:pPr indent="-411480" lvl="0" marL="548640" rtl="0" algn="l">
              <a:spcBef>
                <a:spcPts val="476"/>
              </a:spcBef>
              <a:spcAft>
                <a:spcPts val="0"/>
              </a:spcAft>
              <a:buClr>
                <a:schemeClr val="dk1"/>
              </a:buClr>
              <a:buSzPct val="140000"/>
              <a:buNone/>
            </a:pPr>
            <a:r>
              <a:t/>
            </a:r>
            <a:endParaRPr b="1">
              <a:solidFill>
                <a:schemeClr val="dk1"/>
              </a:solidFill>
              <a:latin typeface="Century"/>
              <a:ea typeface="Century"/>
              <a:cs typeface="Century"/>
              <a:sym typeface="Century"/>
            </a:endParaRPr>
          </a:p>
          <a:p>
            <a:pPr indent="-448214" lvl="0" marL="548640" rtl="0" algn="l">
              <a:spcBef>
                <a:spcPts val="476"/>
              </a:spcBef>
              <a:spcAft>
                <a:spcPts val="0"/>
              </a:spcAft>
              <a:buClr>
                <a:schemeClr val="dk1"/>
              </a:buClr>
              <a:buSzPct val="100000"/>
              <a:buChar char="●"/>
            </a:pPr>
            <a:r>
              <a:rPr lang="en-US" sz="2500">
                <a:solidFill>
                  <a:schemeClr val="dk1"/>
                </a:solidFill>
                <a:latin typeface="Century"/>
                <a:ea typeface="Century"/>
                <a:cs typeface="Century"/>
                <a:sym typeface="Century"/>
              </a:rPr>
              <a:t>The science of </a:t>
            </a:r>
            <a:r>
              <a:rPr b="1" lang="en-US" sz="2500">
                <a:solidFill>
                  <a:schemeClr val="dk1"/>
                </a:solidFill>
                <a:latin typeface="Century"/>
                <a:ea typeface="Century"/>
                <a:cs typeface="Century"/>
                <a:sym typeface="Century"/>
              </a:rPr>
              <a:t>tele</a:t>
            </a:r>
            <a:r>
              <a:rPr lang="en-US" sz="2500">
                <a:solidFill>
                  <a:schemeClr val="dk1"/>
                </a:solidFill>
                <a:latin typeface="Century"/>
                <a:ea typeface="Century"/>
                <a:cs typeface="Century"/>
                <a:sym typeface="Century"/>
              </a:rPr>
              <a:t>communications and infor</a:t>
            </a:r>
            <a:r>
              <a:rPr b="1" lang="en-US" sz="2500">
                <a:solidFill>
                  <a:schemeClr val="dk1"/>
                </a:solidFill>
                <a:latin typeface="Century"/>
                <a:ea typeface="Century"/>
                <a:cs typeface="Century"/>
                <a:sym typeface="Century"/>
              </a:rPr>
              <a:t>matics </a:t>
            </a:r>
            <a:r>
              <a:rPr lang="en-US" sz="2500">
                <a:solidFill>
                  <a:schemeClr val="dk1"/>
                </a:solidFill>
                <a:latin typeface="Century"/>
                <a:ea typeface="Century"/>
                <a:cs typeface="Century"/>
                <a:sym typeface="Century"/>
              </a:rPr>
              <a:t>also referred to as Wireless Access of Vehicular Environment (WAVE) applied in wireless technologies and computational systems.</a:t>
            </a:r>
            <a:endParaRPr sz="2500">
              <a:solidFill>
                <a:schemeClr val="dk1"/>
              </a:solidFill>
            </a:endParaRPr>
          </a:p>
          <a:p>
            <a:pPr indent="-448214" lvl="0" marL="548640" rtl="0" algn="l">
              <a:spcBef>
                <a:spcPts val="476"/>
              </a:spcBef>
              <a:spcAft>
                <a:spcPts val="0"/>
              </a:spcAft>
              <a:buClr>
                <a:schemeClr val="dk1"/>
              </a:buClr>
              <a:buSzPct val="100000"/>
              <a:buChar char="●"/>
            </a:pPr>
            <a:r>
              <a:rPr lang="en-US" sz="2500">
                <a:solidFill>
                  <a:schemeClr val="dk1"/>
                </a:solidFill>
                <a:latin typeface="Century"/>
                <a:ea typeface="Century"/>
                <a:cs typeface="Century"/>
                <a:sym typeface="Century"/>
              </a:rPr>
              <a:t> We are going to Implement the following sensors to capture the exhaust quality from the vehicles,</a:t>
            </a:r>
            <a:endParaRPr sz="2500">
              <a:solidFill>
                <a:schemeClr val="dk1"/>
              </a:solidFill>
            </a:endParaRPr>
          </a:p>
          <a:p>
            <a:pPr indent="-448214" lvl="0" marL="548640" rtl="0" algn="l">
              <a:spcBef>
                <a:spcPts val="476"/>
              </a:spcBef>
              <a:spcAft>
                <a:spcPts val="0"/>
              </a:spcAft>
              <a:buClr>
                <a:schemeClr val="dk1"/>
              </a:buClr>
              <a:buSzPct val="100000"/>
              <a:buChar char="●"/>
            </a:pPr>
            <a:r>
              <a:rPr lang="en-US" sz="2500">
                <a:solidFill>
                  <a:schemeClr val="dk1"/>
                </a:solidFill>
                <a:latin typeface="Century"/>
                <a:ea typeface="Century"/>
                <a:cs typeface="Century"/>
                <a:sym typeface="Century"/>
              </a:rPr>
              <a:t> MQ-7 sensor(CO) and SGP30(CO2, ammonia and H2S.</a:t>
            </a:r>
            <a:endParaRPr sz="2500">
              <a:solidFill>
                <a:schemeClr val="dk1"/>
              </a:solidFill>
            </a:endParaRPr>
          </a:p>
          <a:p>
            <a:pPr indent="-448214" lvl="0" marL="548640" rtl="0" algn="l">
              <a:spcBef>
                <a:spcPts val="476"/>
              </a:spcBef>
              <a:spcAft>
                <a:spcPts val="0"/>
              </a:spcAft>
              <a:buClr>
                <a:schemeClr val="dk1"/>
              </a:buClr>
              <a:buSzPct val="100000"/>
              <a:buChar char="●"/>
            </a:pPr>
            <a:r>
              <a:rPr lang="en-US" sz="2500">
                <a:solidFill>
                  <a:schemeClr val="dk1"/>
                </a:solidFill>
                <a:latin typeface="Century"/>
                <a:ea typeface="Century"/>
                <a:cs typeface="Century"/>
                <a:sym typeface="Century"/>
              </a:rPr>
              <a:t> The data captured by these sensors are stored in Telematics Cloud Server like Azure and can be accessed by our web application.</a:t>
            </a:r>
            <a:endParaRPr sz="2500">
              <a:solidFill>
                <a:schemeClr val="dk1"/>
              </a:solidFill>
            </a:endParaRPr>
          </a:p>
          <a:p>
            <a:pPr indent="-448214" lvl="0" marL="548640" rtl="0" algn="l">
              <a:spcBef>
                <a:spcPts val="476"/>
              </a:spcBef>
              <a:spcAft>
                <a:spcPts val="0"/>
              </a:spcAft>
              <a:buClr>
                <a:schemeClr val="dk1"/>
              </a:buClr>
              <a:buSzPct val="100000"/>
              <a:buChar char="●"/>
            </a:pPr>
            <a:r>
              <a:rPr lang="en-US" sz="2500">
                <a:solidFill>
                  <a:schemeClr val="dk1"/>
                </a:solidFill>
                <a:latin typeface="Century"/>
                <a:ea typeface="Century"/>
                <a:cs typeface="Century"/>
                <a:sym typeface="Century"/>
              </a:rPr>
              <a:t> Similarly we use accelerometer, vibration and gyroscopic sensor to monitor vehicle’s speed and stability</a:t>
            </a:r>
            <a:endParaRPr b="1" sz="2500">
              <a:solidFill>
                <a:schemeClr val="dk1"/>
              </a:solidFill>
              <a:latin typeface="Century"/>
              <a:ea typeface="Century"/>
              <a:cs typeface="Century"/>
              <a:sym typeface="Century"/>
            </a:endParaRPr>
          </a:p>
          <a:p>
            <a:pPr indent="-313245" lvl="0" marL="548640" rtl="0" algn="l">
              <a:spcBef>
                <a:spcPts val="476"/>
              </a:spcBef>
              <a:spcAft>
                <a:spcPts val="1200"/>
              </a:spcAft>
              <a:buClr>
                <a:schemeClr val="dk1"/>
              </a:buClr>
              <a:buSzPct val="140000"/>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2023-04-21T14:55:59Z</dcterms:created>
  <dc:creator>Welcome</dc:creator>
</cp:coreProperties>
</file>